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81"/>
  </p:notesMasterIdLst>
  <p:handoutMasterIdLst>
    <p:handoutMasterId r:id="rId82"/>
  </p:handoutMasterIdLst>
  <p:sldIdLst>
    <p:sldId id="256" r:id="rId3"/>
    <p:sldId id="278" r:id="rId4"/>
    <p:sldId id="317" r:id="rId5"/>
    <p:sldId id="279" r:id="rId6"/>
    <p:sldId id="280" r:id="rId7"/>
    <p:sldId id="281" r:id="rId8"/>
    <p:sldId id="283" r:id="rId9"/>
    <p:sldId id="284" r:id="rId10"/>
    <p:sldId id="282" r:id="rId11"/>
    <p:sldId id="285" r:id="rId12"/>
    <p:sldId id="286" r:id="rId13"/>
    <p:sldId id="287" r:id="rId14"/>
    <p:sldId id="288" r:id="rId15"/>
    <p:sldId id="289" r:id="rId16"/>
    <p:sldId id="290" r:id="rId17"/>
    <p:sldId id="291" r:id="rId18"/>
    <p:sldId id="292" r:id="rId19"/>
    <p:sldId id="293" r:id="rId20"/>
    <p:sldId id="294" r:id="rId21"/>
    <p:sldId id="295" r:id="rId22"/>
    <p:sldId id="296" r:id="rId23"/>
    <p:sldId id="297" r:id="rId24"/>
    <p:sldId id="298" r:id="rId25"/>
    <p:sldId id="299" r:id="rId26"/>
    <p:sldId id="300" r:id="rId27"/>
    <p:sldId id="301" r:id="rId28"/>
    <p:sldId id="302" r:id="rId29"/>
    <p:sldId id="303" r:id="rId30"/>
    <p:sldId id="304" r:id="rId31"/>
    <p:sldId id="315" r:id="rId32"/>
    <p:sldId id="306" r:id="rId33"/>
    <p:sldId id="307" r:id="rId34"/>
    <p:sldId id="305" r:id="rId35"/>
    <p:sldId id="318" r:id="rId36"/>
    <p:sldId id="316" r:id="rId37"/>
    <p:sldId id="308" r:id="rId38"/>
    <p:sldId id="309" r:id="rId39"/>
    <p:sldId id="352" r:id="rId40"/>
    <p:sldId id="310" r:id="rId41"/>
    <p:sldId id="311" r:id="rId42"/>
    <p:sldId id="313" r:id="rId43"/>
    <p:sldId id="312" r:id="rId44"/>
    <p:sldId id="320" r:id="rId45"/>
    <p:sldId id="314" r:id="rId46"/>
    <p:sldId id="319" r:id="rId47"/>
    <p:sldId id="351" r:id="rId48"/>
    <p:sldId id="333" r:id="rId49"/>
    <p:sldId id="334" r:id="rId50"/>
    <p:sldId id="353" r:id="rId51"/>
    <p:sldId id="354" r:id="rId52"/>
    <p:sldId id="335" r:id="rId53"/>
    <p:sldId id="336" r:id="rId54"/>
    <p:sldId id="337" r:id="rId55"/>
    <p:sldId id="338" r:id="rId56"/>
    <p:sldId id="339" r:id="rId57"/>
    <p:sldId id="340" r:id="rId58"/>
    <p:sldId id="341" r:id="rId59"/>
    <p:sldId id="342" r:id="rId60"/>
    <p:sldId id="343" r:id="rId61"/>
    <p:sldId id="344" r:id="rId62"/>
    <p:sldId id="345" r:id="rId63"/>
    <p:sldId id="346" r:id="rId64"/>
    <p:sldId id="347" r:id="rId65"/>
    <p:sldId id="348" r:id="rId66"/>
    <p:sldId id="349" r:id="rId67"/>
    <p:sldId id="350" r:id="rId68"/>
    <p:sldId id="321" r:id="rId69"/>
    <p:sldId id="322" r:id="rId70"/>
    <p:sldId id="323" r:id="rId71"/>
    <p:sldId id="324" r:id="rId72"/>
    <p:sldId id="325" r:id="rId73"/>
    <p:sldId id="326" r:id="rId74"/>
    <p:sldId id="327" r:id="rId75"/>
    <p:sldId id="328" r:id="rId76"/>
    <p:sldId id="332" r:id="rId77"/>
    <p:sldId id="329" r:id="rId78"/>
    <p:sldId id="330" r:id="rId79"/>
    <p:sldId id="331" r:id="rId8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A0BA"/>
    <a:srgbClr val="B2D0EC"/>
    <a:srgbClr val="94BE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34" autoAdjust="0"/>
    <p:restoredTop sz="94660"/>
  </p:normalViewPr>
  <p:slideViewPr>
    <p:cSldViewPr>
      <p:cViewPr varScale="1">
        <p:scale>
          <a:sx n="89" d="100"/>
          <a:sy n="89" d="100"/>
        </p:scale>
        <p:origin x="235" y="7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67" d="100"/>
          <a:sy n="67" d="100"/>
        </p:scale>
        <p:origin x="3120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presProps" Target="presProp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notesMaster" Target="notesMasters/notesMaster1.xml"/><Relationship Id="rId86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1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tableStyles" Target="tableStyles.xml"/><Relationship Id="rId61" Type="http://schemas.openxmlformats.org/officeDocument/2006/relationships/slide" Target="slides/slide59.xml"/><Relationship Id="rId82" Type="http://schemas.openxmlformats.org/officeDocument/2006/relationships/handoutMaster" Target="handoutMasters/handout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5-03-03T13:09:51.596" idx="1">
    <p:pos x="7357" y="2653"/>
    <p:text>Traduzir</p:text>
    <p:extLst>
      <p:ext uri="{C676402C-5697-4E1C-873F-D02D1690AC5C}">
        <p15:threadingInfo xmlns:p15="http://schemas.microsoft.com/office/powerpoint/2012/main" timeZoneBias="18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CECA42-1221-427A-8F25-2A58DC10D80C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250FB40-BF31-403B-91B7-FE048C5E5896}">
      <dgm:prSet phldrT="[Text]" custT="1"/>
      <dgm:spPr/>
      <dgm:t>
        <a:bodyPr/>
        <a:lstStyle/>
        <a:p>
          <a:r>
            <a:rPr lang="en-US" sz="2400" dirty="0" smtClean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rPr>
            <a:t>CLI</a:t>
          </a:r>
          <a:r>
            <a:rPr lang="en-US" sz="2400" dirty="0" smtClean="0">
              <a:latin typeface="Segoe UI Light" panose="020B0502040204020203" pitchFamily="34" charset="0"/>
              <a:cs typeface="Segoe UI Light" panose="020B0502040204020203" pitchFamily="34" charset="0"/>
            </a:rPr>
            <a:t> </a:t>
          </a:r>
          <a:endParaRPr lang="it-IT" sz="2400" dirty="0"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5C007B08-8AB2-486F-8CCF-C604D062BC35}" type="parTrans" cxnId="{1F7705F3-668E-47F1-84F0-C21AE64A23C8}">
      <dgm:prSet/>
      <dgm:spPr/>
      <dgm:t>
        <a:bodyPr/>
        <a:lstStyle/>
        <a:p>
          <a:endParaRPr lang="it-IT"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6995F464-7041-445F-9108-4687C0BEDC5F}" type="sibTrans" cxnId="{1F7705F3-668E-47F1-84F0-C21AE64A23C8}">
      <dgm:prSet/>
      <dgm:spPr/>
      <dgm:t>
        <a:bodyPr/>
        <a:lstStyle/>
        <a:p>
          <a:endParaRPr lang="it-IT"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C72030E1-4B9C-497C-99F4-92FD69D2DE72}">
      <dgm:prSet phldrT="[Text]" custT="1"/>
      <dgm:spPr/>
      <dgm:t>
        <a:bodyPr/>
        <a:lstStyle/>
        <a:p>
          <a:r>
            <a:rPr lang="en-US" sz="2400" dirty="0" smtClean="0">
              <a:latin typeface="Segoe UI Light" panose="020B0502040204020203" pitchFamily="34" charset="0"/>
              <a:cs typeface="Segoe UI Light" panose="020B0502040204020203" pitchFamily="34" charset="0"/>
            </a:rPr>
            <a:t>GUI</a:t>
          </a:r>
          <a:endParaRPr lang="it-IT" sz="2400" dirty="0"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44770201-A685-4B0A-9E95-BB4E921C3313}" type="parTrans" cxnId="{71D5E754-F3CA-4B6B-942E-B9622DA4A6AD}">
      <dgm:prSet/>
      <dgm:spPr/>
      <dgm:t>
        <a:bodyPr/>
        <a:lstStyle/>
        <a:p>
          <a:endParaRPr lang="it-IT"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0A730D51-6B52-496B-9C3F-436EBD2F9D83}" type="sibTrans" cxnId="{71D5E754-F3CA-4B6B-942E-B9622DA4A6AD}">
      <dgm:prSet/>
      <dgm:spPr/>
      <dgm:t>
        <a:bodyPr/>
        <a:lstStyle/>
        <a:p>
          <a:endParaRPr lang="it-IT"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1B86335D-F810-43E3-AFA9-D7B71B559521}">
      <dgm:prSet phldrT="[Text]" custT="1"/>
      <dgm:spPr/>
      <dgm:t>
        <a:bodyPr/>
        <a:lstStyle/>
        <a:p>
          <a:r>
            <a:rPr lang="en-US" sz="2400" dirty="0" smtClean="0">
              <a:latin typeface="Segoe UI Light" panose="020B0502040204020203" pitchFamily="34" charset="0"/>
              <a:cs typeface="Segoe UI Light" panose="020B0502040204020203" pitchFamily="34" charset="0"/>
            </a:rPr>
            <a:t>NUI</a:t>
          </a:r>
          <a:endParaRPr lang="it-IT" sz="2400" dirty="0"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976CDA3D-00EA-4547-B15A-0BE5B2C2C399}" type="parTrans" cxnId="{0ABD9498-92A3-4C0A-A75F-9BA0085B1368}">
      <dgm:prSet/>
      <dgm:spPr/>
      <dgm:t>
        <a:bodyPr/>
        <a:lstStyle/>
        <a:p>
          <a:endParaRPr lang="it-IT"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0864F954-EE2A-43A5-B49E-F227019E274E}" type="sibTrans" cxnId="{0ABD9498-92A3-4C0A-A75F-9BA0085B1368}">
      <dgm:prSet/>
      <dgm:spPr/>
      <dgm:t>
        <a:bodyPr/>
        <a:lstStyle/>
        <a:p>
          <a:endParaRPr lang="it-IT"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1B2B179E-FB59-431E-83F7-2B7DBCD10D10}" type="pres">
      <dgm:prSet presAssocID="{F6CECA42-1221-427A-8F25-2A58DC10D80C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0080C5D-4D5B-4375-A343-C26554F1A547}" type="pres">
      <dgm:prSet presAssocID="{F6CECA42-1221-427A-8F25-2A58DC10D80C}" presName="arrow" presStyleLbl="bgShp" presStyleIdx="0" presStyleCnt="1" custScaleX="162627" custLinFactNeighborX="-1073" custLinFactNeighborY="-690"/>
      <dgm:spPr>
        <a:solidFill>
          <a:schemeClr val="accent1"/>
        </a:solidFill>
      </dgm:spPr>
      <dgm:t>
        <a:bodyPr/>
        <a:lstStyle/>
        <a:p>
          <a:endParaRPr lang="it-IT"/>
        </a:p>
      </dgm:t>
    </dgm:pt>
    <dgm:pt modelId="{13C4B967-8781-43D2-95D6-3A14A567DCAF}" type="pres">
      <dgm:prSet presAssocID="{F6CECA42-1221-427A-8F25-2A58DC10D80C}" presName="arrowDiagram3" presStyleCnt="0"/>
      <dgm:spPr/>
    </dgm:pt>
    <dgm:pt modelId="{7E186BD2-EF5F-4C5E-99FA-1A8E8B63C781}" type="pres">
      <dgm:prSet presAssocID="{C250FB40-BF31-403B-91B7-FE048C5E5896}" presName="bullet3a" presStyleLbl="node1" presStyleIdx="0" presStyleCnt="3" custLinFactX="-300000" custLinFactNeighborX="-374935" custLinFactNeighborY="-91048"/>
      <dgm:spPr>
        <a:solidFill>
          <a:srgbClr val="006487"/>
        </a:solidFill>
      </dgm:spPr>
      <dgm:t>
        <a:bodyPr/>
        <a:lstStyle/>
        <a:p>
          <a:endParaRPr lang="it-IT"/>
        </a:p>
      </dgm:t>
    </dgm:pt>
    <dgm:pt modelId="{A685A404-EAA4-47DF-9558-28C3B3838243}" type="pres">
      <dgm:prSet presAssocID="{C250FB40-BF31-403B-91B7-FE048C5E5896}" presName="textBox3a" presStyleLbl="revTx" presStyleIdx="0" presStyleCnt="3" custLinFactNeighborX="-73679" custLinFactNeighborY="-1082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2F1CB19-AB20-42BE-9312-8AF841530079}" type="pres">
      <dgm:prSet presAssocID="{C72030E1-4B9C-497C-99F4-92FD69D2DE72}" presName="bullet3b" presStyleLbl="node1" presStyleIdx="1" presStyleCnt="3" custLinFactX="-85193" custLinFactNeighborX="-100000" custLinFactNeighborY="41760"/>
      <dgm:spPr>
        <a:solidFill>
          <a:srgbClr val="006487"/>
        </a:solidFill>
      </dgm:spPr>
      <dgm:t>
        <a:bodyPr/>
        <a:lstStyle/>
        <a:p>
          <a:endParaRPr lang="it-IT"/>
        </a:p>
      </dgm:t>
    </dgm:pt>
    <dgm:pt modelId="{2D51E299-83A0-44B2-BD99-4207DD0E8F2C}" type="pres">
      <dgm:prSet presAssocID="{C72030E1-4B9C-497C-99F4-92FD69D2DE72}" presName="textBox3b" presStyleLbl="revTx" presStyleIdx="1" presStyleCnt="3" custScaleY="20968" custLinFactNeighborX="-36596" custLinFactNeighborY="-2734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85D39DF-1DDD-490D-8F1D-55B31BB02E77}" type="pres">
      <dgm:prSet presAssocID="{1B86335D-F810-43E3-AFA9-D7B71B559521}" presName="bullet3c" presStyleLbl="node1" presStyleIdx="2" presStyleCnt="3" custLinFactX="5311" custLinFactNeighborX="100000" custLinFactNeighborY="-6455"/>
      <dgm:spPr>
        <a:solidFill>
          <a:srgbClr val="006487"/>
        </a:solidFill>
      </dgm:spPr>
      <dgm:t>
        <a:bodyPr/>
        <a:lstStyle/>
        <a:p>
          <a:endParaRPr lang="it-IT"/>
        </a:p>
      </dgm:t>
    </dgm:pt>
    <dgm:pt modelId="{85A889BE-4601-4B1F-879F-F95EDE234D5C}" type="pres">
      <dgm:prSet presAssocID="{1B86335D-F810-43E3-AFA9-D7B71B559521}" presName="textBox3c" presStyleLbl="revTx" presStyleIdx="2" presStyleCnt="3" custLinFactNeighborX="24442" custLinFactNeighborY="-16757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12399E8A-DB74-45B1-9D29-5EDD80EA02A4}" type="presOf" srcId="{C72030E1-4B9C-497C-99F4-92FD69D2DE72}" destId="{2D51E299-83A0-44B2-BD99-4207DD0E8F2C}" srcOrd="0" destOrd="0" presId="urn:microsoft.com/office/officeart/2005/8/layout/arrow2"/>
    <dgm:cxn modelId="{1F7705F3-668E-47F1-84F0-C21AE64A23C8}" srcId="{F6CECA42-1221-427A-8F25-2A58DC10D80C}" destId="{C250FB40-BF31-403B-91B7-FE048C5E5896}" srcOrd="0" destOrd="0" parTransId="{5C007B08-8AB2-486F-8CCF-C604D062BC35}" sibTransId="{6995F464-7041-445F-9108-4687C0BEDC5F}"/>
    <dgm:cxn modelId="{3320562E-04EA-439A-BC31-8C806B82978D}" type="presOf" srcId="{1B86335D-F810-43E3-AFA9-D7B71B559521}" destId="{85A889BE-4601-4B1F-879F-F95EDE234D5C}" srcOrd="0" destOrd="0" presId="urn:microsoft.com/office/officeart/2005/8/layout/arrow2"/>
    <dgm:cxn modelId="{0ABD9498-92A3-4C0A-A75F-9BA0085B1368}" srcId="{F6CECA42-1221-427A-8F25-2A58DC10D80C}" destId="{1B86335D-F810-43E3-AFA9-D7B71B559521}" srcOrd="2" destOrd="0" parTransId="{976CDA3D-00EA-4547-B15A-0BE5B2C2C399}" sibTransId="{0864F954-EE2A-43A5-B49E-F227019E274E}"/>
    <dgm:cxn modelId="{71D5E754-F3CA-4B6B-942E-B9622DA4A6AD}" srcId="{F6CECA42-1221-427A-8F25-2A58DC10D80C}" destId="{C72030E1-4B9C-497C-99F4-92FD69D2DE72}" srcOrd="1" destOrd="0" parTransId="{44770201-A685-4B0A-9E95-BB4E921C3313}" sibTransId="{0A730D51-6B52-496B-9C3F-436EBD2F9D83}"/>
    <dgm:cxn modelId="{D943CD6B-29B7-4DC5-B214-4987EA16DED8}" type="presOf" srcId="{F6CECA42-1221-427A-8F25-2A58DC10D80C}" destId="{1B2B179E-FB59-431E-83F7-2B7DBCD10D10}" srcOrd="0" destOrd="0" presId="urn:microsoft.com/office/officeart/2005/8/layout/arrow2"/>
    <dgm:cxn modelId="{0A0EEB9F-DD3C-4D1B-9152-9FC45AF45A46}" type="presOf" srcId="{C250FB40-BF31-403B-91B7-FE048C5E5896}" destId="{A685A404-EAA4-47DF-9558-28C3B3838243}" srcOrd="0" destOrd="0" presId="urn:microsoft.com/office/officeart/2005/8/layout/arrow2"/>
    <dgm:cxn modelId="{EC6DF39F-2D7B-4C0C-AFC5-E767D27EDA0B}" type="presParOf" srcId="{1B2B179E-FB59-431E-83F7-2B7DBCD10D10}" destId="{50080C5D-4D5B-4375-A343-C26554F1A547}" srcOrd="0" destOrd="0" presId="urn:microsoft.com/office/officeart/2005/8/layout/arrow2"/>
    <dgm:cxn modelId="{973369A6-EB80-4E42-935D-9C93C3A682DE}" type="presParOf" srcId="{1B2B179E-FB59-431E-83F7-2B7DBCD10D10}" destId="{13C4B967-8781-43D2-95D6-3A14A567DCAF}" srcOrd="1" destOrd="0" presId="urn:microsoft.com/office/officeart/2005/8/layout/arrow2"/>
    <dgm:cxn modelId="{79382D9E-B17D-45D0-80FB-3EE8A694690F}" type="presParOf" srcId="{13C4B967-8781-43D2-95D6-3A14A567DCAF}" destId="{7E186BD2-EF5F-4C5E-99FA-1A8E8B63C781}" srcOrd="0" destOrd="0" presId="urn:microsoft.com/office/officeart/2005/8/layout/arrow2"/>
    <dgm:cxn modelId="{1B7B353F-5388-453E-B1EB-69BB2651A927}" type="presParOf" srcId="{13C4B967-8781-43D2-95D6-3A14A567DCAF}" destId="{A685A404-EAA4-47DF-9558-28C3B3838243}" srcOrd="1" destOrd="0" presId="urn:microsoft.com/office/officeart/2005/8/layout/arrow2"/>
    <dgm:cxn modelId="{ABFD3978-4716-4475-846C-21E9EA5209C4}" type="presParOf" srcId="{13C4B967-8781-43D2-95D6-3A14A567DCAF}" destId="{A2F1CB19-AB20-42BE-9312-8AF841530079}" srcOrd="2" destOrd="0" presId="urn:microsoft.com/office/officeart/2005/8/layout/arrow2"/>
    <dgm:cxn modelId="{E50479AE-C5B2-4B7A-94BD-72B9BB289D04}" type="presParOf" srcId="{13C4B967-8781-43D2-95D6-3A14A567DCAF}" destId="{2D51E299-83A0-44B2-BD99-4207DD0E8F2C}" srcOrd="3" destOrd="0" presId="urn:microsoft.com/office/officeart/2005/8/layout/arrow2"/>
    <dgm:cxn modelId="{220ECEAF-9FE8-4FB2-A75A-4B248FF71A2E}" type="presParOf" srcId="{13C4B967-8781-43D2-95D6-3A14A567DCAF}" destId="{585D39DF-1DDD-490D-8F1D-55B31BB02E77}" srcOrd="4" destOrd="0" presId="urn:microsoft.com/office/officeart/2005/8/layout/arrow2"/>
    <dgm:cxn modelId="{F77D4CB6-5940-4EC4-8FCA-DE855FFE1356}" type="presParOf" srcId="{13C4B967-8781-43D2-95D6-3A14A567DCAF}" destId="{85A889BE-4601-4B1F-879F-F95EDE234D5C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AE5BA19-5750-4157-A978-1368B85D3D6D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4B13D2E-582A-4960-BE21-A243A2CE78B4}">
      <dgm:prSet phldrT="[Text]" custT="1"/>
      <dgm:spPr/>
      <dgm:t>
        <a:bodyPr/>
        <a:lstStyle/>
        <a:p>
          <a:r>
            <a:rPr lang="en-US" sz="2400" dirty="0" smtClean="0"/>
            <a:t>Two Step Verification</a:t>
          </a:r>
          <a:endParaRPr lang="en-US" sz="2400" dirty="0"/>
        </a:p>
      </dgm:t>
    </dgm:pt>
    <dgm:pt modelId="{08E13EFB-580A-4A28-A3B2-1C79C4E27844}" type="parTrans" cxnId="{3B643B3B-9FF1-4AAE-9B9D-1E42CE37D5D8}">
      <dgm:prSet/>
      <dgm:spPr/>
      <dgm:t>
        <a:bodyPr/>
        <a:lstStyle/>
        <a:p>
          <a:endParaRPr lang="en-US"/>
        </a:p>
      </dgm:t>
    </dgm:pt>
    <dgm:pt modelId="{AE72C07B-E5CA-48B1-93CD-8081272D5268}" type="sibTrans" cxnId="{3B643B3B-9FF1-4AAE-9B9D-1E42CE37D5D8}">
      <dgm:prSet/>
      <dgm:spPr/>
      <dgm:t>
        <a:bodyPr/>
        <a:lstStyle/>
        <a:p>
          <a:endParaRPr lang="en-US"/>
        </a:p>
      </dgm:t>
    </dgm:pt>
    <dgm:pt modelId="{A63B201D-0A52-44ED-9306-6E776DEDBE22}">
      <dgm:prSet phldrT="[Text]" custT="1"/>
      <dgm:spPr/>
      <dgm:t>
        <a:bodyPr/>
        <a:lstStyle/>
        <a:p>
          <a:r>
            <a:rPr lang="en-US" sz="2400" dirty="0" smtClean="0"/>
            <a:t>Create Microsoft Passport</a:t>
          </a:r>
          <a:endParaRPr lang="en-US" sz="2400" dirty="0"/>
        </a:p>
      </dgm:t>
    </dgm:pt>
    <dgm:pt modelId="{913AFDB4-30D0-4DC5-805B-7F99C831263A}" type="parTrans" cxnId="{8265E9AA-345A-40FD-9547-DA674BBC5A27}">
      <dgm:prSet/>
      <dgm:spPr/>
      <dgm:t>
        <a:bodyPr/>
        <a:lstStyle/>
        <a:p>
          <a:endParaRPr lang="en-US"/>
        </a:p>
      </dgm:t>
    </dgm:pt>
    <dgm:pt modelId="{C9B2624E-4C9B-43EE-9189-47021F92649C}" type="sibTrans" cxnId="{8265E9AA-345A-40FD-9547-DA674BBC5A27}">
      <dgm:prSet/>
      <dgm:spPr/>
      <dgm:t>
        <a:bodyPr/>
        <a:lstStyle/>
        <a:p>
          <a:endParaRPr lang="en-US"/>
        </a:p>
      </dgm:t>
    </dgm:pt>
    <dgm:pt modelId="{0BA265A0-14AD-4418-96D1-0F64EE596683}">
      <dgm:prSet phldrT="[Text]" custT="1"/>
      <dgm:spPr/>
      <dgm:t>
        <a:bodyPr/>
        <a:lstStyle/>
        <a:p>
          <a:r>
            <a:rPr lang="en-US" sz="2400" dirty="0" smtClean="0"/>
            <a:t>Register Public key with Server</a:t>
          </a:r>
          <a:endParaRPr lang="en-US" sz="2400" dirty="0"/>
        </a:p>
      </dgm:t>
    </dgm:pt>
    <dgm:pt modelId="{47CB5048-D6EA-46CA-A645-355DC89EACC6}" type="parTrans" cxnId="{043C58A1-368A-4F3D-BFFB-C70428F2683B}">
      <dgm:prSet/>
      <dgm:spPr/>
      <dgm:t>
        <a:bodyPr/>
        <a:lstStyle/>
        <a:p>
          <a:endParaRPr lang="en-US"/>
        </a:p>
      </dgm:t>
    </dgm:pt>
    <dgm:pt modelId="{B6AF7CB5-D5C9-4150-A825-9189DD6754E8}" type="sibTrans" cxnId="{043C58A1-368A-4F3D-BFFB-C70428F2683B}">
      <dgm:prSet/>
      <dgm:spPr/>
      <dgm:t>
        <a:bodyPr/>
        <a:lstStyle/>
        <a:p>
          <a:endParaRPr lang="en-US"/>
        </a:p>
      </dgm:t>
    </dgm:pt>
    <dgm:pt modelId="{4F2AEB51-52E7-4989-9F59-4D2A4EC106A6}" type="pres">
      <dgm:prSet presAssocID="{9AE5BA19-5750-4157-A978-1368B85D3D6D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6401198-8F22-414C-A723-5722C299E018}" type="pres">
      <dgm:prSet presAssocID="{E4B13D2E-582A-4960-BE21-A243A2CE78B4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F270F9-7088-483A-B187-562A271B506B}" type="pres">
      <dgm:prSet presAssocID="{AE72C07B-E5CA-48B1-93CD-8081272D5268}" presName="sibTrans" presStyleLbl="sibTrans2D1" presStyleIdx="0" presStyleCnt="2"/>
      <dgm:spPr/>
      <dgm:t>
        <a:bodyPr/>
        <a:lstStyle/>
        <a:p>
          <a:endParaRPr lang="en-US"/>
        </a:p>
      </dgm:t>
    </dgm:pt>
    <dgm:pt modelId="{AD7A2EC7-AF36-42DC-B714-FCEA25ED4B4E}" type="pres">
      <dgm:prSet presAssocID="{AE72C07B-E5CA-48B1-93CD-8081272D5268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0DC4002E-05C5-4DDF-936E-EE637E594F5F}" type="pres">
      <dgm:prSet presAssocID="{A63B201D-0A52-44ED-9306-6E776DEDBE22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06E25D-83A9-44BC-A59F-28B18D8C1D85}" type="pres">
      <dgm:prSet presAssocID="{C9B2624E-4C9B-43EE-9189-47021F92649C}" presName="sibTrans" presStyleLbl="sibTrans2D1" presStyleIdx="1" presStyleCnt="2"/>
      <dgm:spPr/>
      <dgm:t>
        <a:bodyPr/>
        <a:lstStyle/>
        <a:p>
          <a:endParaRPr lang="en-US"/>
        </a:p>
      </dgm:t>
    </dgm:pt>
    <dgm:pt modelId="{B99958A9-92A0-4742-BC2B-3A3ED5DE8179}" type="pres">
      <dgm:prSet presAssocID="{C9B2624E-4C9B-43EE-9189-47021F92649C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4F6822FF-A7E3-4F35-B550-B181BDCAA257}" type="pres">
      <dgm:prSet presAssocID="{0BA265A0-14AD-4418-96D1-0F64EE596683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E347834-6512-405F-97C9-7E15665371A1}" type="presOf" srcId="{AE72C07B-E5CA-48B1-93CD-8081272D5268}" destId="{8FF270F9-7088-483A-B187-562A271B506B}" srcOrd="0" destOrd="0" presId="urn:microsoft.com/office/officeart/2005/8/layout/process2"/>
    <dgm:cxn modelId="{60B2874F-0D56-4A91-B429-DC4F9B3D792B}" type="presOf" srcId="{0BA265A0-14AD-4418-96D1-0F64EE596683}" destId="{4F6822FF-A7E3-4F35-B550-B181BDCAA257}" srcOrd="0" destOrd="0" presId="urn:microsoft.com/office/officeart/2005/8/layout/process2"/>
    <dgm:cxn modelId="{BB432538-2C34-43C0-A5C6-8027492BE136}" type="presOf" srcId="{C9B2624E-4C9B-43EE-9189-47021F92649C}" destId="{B99958A9-92A0-4742-BC2B-3A3ED5DE8179}" srcOrd="1" destOrd="0" presId="urn:microsoft.com/office/officeart/2005/8/layout/process2"/>
    <dgm:cxn modelId="{065DF044-8F20-421A-A8A3-BA944AA206E0}" type="presOf" srcId="{E4B13D2E-582A-4960-BE21-A243A2CE78B4}" destId="{66401198-8F22-414C-A723-5722C299E018}" srcOrd="0" destOrd="0" presId="urn:microsoft.com/office/officeart/2005/8/layout/process2"/>
    <dgm:cxn modelId="{8265E9AA-345A-40FD-9547-DA674BBC5A27}" srcId="{9AE5BA19-5750-4157-A978-1368B85D3D6D}" destId="{A63B201D-0A52-44ED-9306-6E776DEDBE22}" srcOrd="1" destOrd="0" parTransId="{913AFDB4-30D0-4DC5-805B-7F99C831263A}" sibTransId="{C9B2624E-4C9B-43EE-9189-47021F92649C}"/>
    <dgm:cxn modelId="{F2089B48-D9AB-44C3-AFF2-8D4C6FE7912C}" type="presOf" srcId="{A63B201D-0A52-44ED-9306-6E776DEDBE22}" destId="{0DC4002E-05C5-4DDF-936E-EE637E594F5F}" srcOrd="0" destOrd="0" presId="urn:microsoft.com/office/officeart/2005/8/layout/process2"/>
    <dgm:cxn modelId="{8987334B-42B9-47EA-A95D-BE2A6D807186}" type="presOf" srcId="{C9B2624E-4C9B-43EE-9189-47021F92649C}" destId="{C406E25D-83A9-44BC-A59F-28B18D8C1D85}" srcOrd="0" destOrd="0" presId="urn:microsoft.com/office/officeart/2005/8/layout/process2"/>
    <dgm:cxn modelId="{3B643B3B-9FF1-4AAE-9B9D-1E42CE37D5D8}" srcId="{9AE5BA19-5750-4157-A978-1368B85D3D6D}" destId="{E4B13D2E-582A-4960-BE21-A243A2CE78B4}" srcOrd="0" destOrd="0" parTransId="{08E13EFB-580A-4A28-A3B2-1C79C4E27844}" sibTransId="{AE72C07B-E5CA-48B1-93CD-8081272D5268}"/>
    <dgm:cxn modelId="{A031E37E-DEF6-4773-A51F-793BFF1AD0D9}" type="presOf" srcId="{AE72C07B-E5CA-48B1-93CD-8081272D5268}" destId="{AD7A2EC7-AF36-42DC-B714-FCEA25ED4B4E}" srcOrd="1" destOrd="0" presId="urn:microsoft.com/office/officeart/2005/8/layout/process2"/>
    <dgm:cxn modelId="{043C58A1-368A-4F3D-BFFB-C70428F2683B}" srcId="{9AE5BA19-5750-4157-A978-1368B85D3D6D}" destId="{0BA265A0-14AD-4418-96D1-0F64EE596683}" srcOrd="2" destOrd="0" parTransId="{47CB5048-D6EA-46CA-A645-355DC89EACC6}" sibTransId="{B6AF7CB5-D5C9-4150-A825-9189DD6754E8}"/>
    <dgm:cxn modelId="{C1CA2D29-E95A-46AE-A4C5-7F349EB935EB}" type="presOf" srcId="{9AE5BA19-5750-4157-A978-1368B85D3D6D}" destId="{4F2AEB51-52E7-4989-9F59-4D2A4EC106A6}" srcOrd="0" destOrd="0" presId="urn:microsoft.com/office/officeart/2005/8/layout/process2"/>
    <dgm:cxn modelId="{8807DBE1-D72C-4060-BDA5-A86A2820B994}" type="presParOf" srcId="{4F2AEB51-52E7-4989-9F59-4D2A4EC106A6}" destId="{66401198-8F22-414C-A723-5722C299E018}" srcOrd="0" destOrd="0" presId="urn:microsoft.com/office/officeart/2005/8/layout/process2"/>
    <dgm:cxn modelId="{B604FEAC-443F-4218-98FE-8D9D357857BC}" type="presParOf" srcId="{4F2AEB51-52E7-4989-9F59-4D2A4EC106A6}" destId="{8FF270F9-7088-483A-B187-562A271B506B}" srcOrd="1" destOrd="0" presId="urn:microsoft.com/office/officeart/2005/8/layout/process2"/>
    <dgm:cxn modelId="{19FAE157-0EFC-410A-9705-08B99F15FAFE}" type="presParOf" srcId="{8FF270F9-7088-483A-B187-562A271B506B}" destId="{AD7A2EC7-AF36-42DC-B714-FCEA25ED4B4E}" srcOrd="0" destOrd="0" presId="urn:microsoft.com/office/officeart/2005/8/layout/process2"/>
    <dgm:cxn modelId="{19133B75-412B-4497-9DEA-EB307FBD8DFB}" type="presParOf" srcId="{4F2AEB51-52E7-4989-9F59-4D2A4EC106A6}" destId="{0DC4002E-05C5-4DDF-936E-EE637E594F5F}" srcOrd="2" destOrd="0" presId="urn:microsoft.com/office/officeart/2005/8/layout/process2"/>
    <dgm:cxn modelId="{69CC2232-6B3C-444C-B0E8-58F673B0CCD2}" type="presParOf" srcId="{4F2AEB51-52E7-4989-9F59-4D2A4EC106A6}" destId="{C406E25D-83A9-44BC-A59F-28B18D8C1D85}" srcOrd="3" destOrd="0" presId="urn:microsoft.com/office/officeart/2005/8/layout/process2"/>
    <dgm:cxn modelId="{994E35CB-DD99-4C32-B1FF-F50E49F11262}" type="presParOf" srcId="{C406E25D-83A9-44BC-A59F-28B18D8C1D85}" destId="{B99958A9-92A0-4742-BC2B-3A3ED5DE8179}" srcOrd="0" destOrd="0" presId="urn:microsoft.com/office/officeart/2005/8/layout/process2"/>
    <dgm:cxn modelId="{4B278814-6796-456D-A001-204EB11A617C}" type="presParOf" srcId="{4F2AEB51-52E7-4989-9F59-4D2A4EC106A6}" destId="{4F6822FF-A7E3-4F35-B550-B181BDCAA257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E5D09B0-5327-4A05-9156-C55CECA095E4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6A5E75D-0067-4B16-8E16-3691C7B3B590}">
      <dgm:prSet phldrT="[Text]" custT="1"/>
      <dgm:spPr/>
      <dgm:t>
        <a:bodyPr/>
        <a:lstStyle/>
        <a:p>
          <a:r>
            <a:rPr lang="en-US" sz="2400" dirty="0" smtClean="0"/>
            <a:t>Open Microsoft Passport</a:t>
          </a:r>
          <a:endParaRPr lang="en-US" sz="2400" dirty="0"/>
        </a:p>
      </dgm:t>
    </dgm:pt>
    <dgm:pt modelId="{20B2DE18-8DC3-4358-9258-AA4320F14C62}" type="parTrans" cxnId="{C051BB56-113E-4F46-9DDA-05A018527488}">
      <dgm:prSet/>
      <dgm:spPr/>
      <dgm:t>
        <a:bodyPr/>
        <a:lstStyle/>
        <a:p>
          <a:endParaRPr lang="en-US"/>
        </a:p>
      </dgm:t>
    </dgm:pt>
    <dgm:pt modelId="{5DE511C4-B77E-44CF-91E8-91196109E947}" type="sibTrans" cxnId="{C051BB56-113E-4F46-9DDA-05A018527488}">
      <dgm:prSet/>
      <dgm:spPr/>
      <dgm:t>
        <a:bodyPr/>
        <a:lstStyle/>
        <a:p>
          <a:endParaRPr lang="en-US"/>
        </a:p>
      </dgm:t>
    </dgm:pt>
    <dgm:pt modelId="{3E26DFF3-1238-4986-9B2A-D245040C5D9C}">
      <dgm:prSet phldrT="[Text]" custT="1"/>
      <dgm:spPr/>
      <dgm:t>
        <a:bodyPr/>
        <a:lstStyle/>
        <a:p>
          <a:r>
            <a:rPr lang="en-US" sz="2400" dirty="0" smtClean="0"/>
            <a:t>Sign challenge from Server with Microsoft Passport</a:t>
          </a:r>
          <a:endParaRPr lang="en-US" sz="2400" dirty="0"/>
        </a:p>
      </dgm:t>
    </dgm:pt>
    <dgm:pt modelId="{9E24C25F-8B03-4C27-95F4-88B225E0802A}" type="parTrans" cxnId="{897A52A7-3D3A-48F6-A138-021BB575F52B}">
      <dgm:prSet/>
      <dgm:spPr/>
      <dgm:t>
        <a:bodyPr/>
        <a:lstStyle/>
        <a:p>
          <a:endParaRPr lang="en-US"/>
        </a:p>
      </dgm:t>
    </dgm:pt>
    <dgm:pt modelId="{36CA2CC4-2A1F-4851-9FBA-4EC68268653D}" type="sibTrans" cxnId="{897A52A7-3D3A-48F6-A138-021BB575F52B}">
      <dgm:prSet/>
      <dgm:spPr/>
      <dgm:t>
        <a:bodyPr/>
        <a:lstStyle/>
        <a:p>
          <a:endParaRPr lang="en-US"/>
        </a:p>
      </dgm:t>
    </dgm:pt>
    <dgm:pt modelId="{6B0A4761-9127-402D-9A7D-E2CA1569D4FB}">
      <dgm:prSet phldrT="[Text]" custT="1"/>
      <dgm:spPr/>
      <dgm:t>
        <a:bodyPr/>
        <a:lstStyle/>
        <a:p>
          <a:r>
            <a:rPr lang="en-US" sz="2400" dirty="0" smtClean="0"/>
            <a:t>Send digital signature to server</a:t>
          </a:r>
          <a:endParaRPr lang="en-US" sz="2400" dirty="0"/>
        </a:p>
      </dgm:t>
    </dgm:pt>
    <dgm:pt modelId="{2E036D6E-9404-45D8-8E41-D9662A4EA218}" type="parTrans" cxnId="{26D89678-19D6-4CC1-9752-3B95427FC825}">
      <dgm:prSet/>
      <dgm:spPr/>
      <dgm:t>
        <a:bodyPr/>
        <a:lstStyle/>
        <a:p>
          <a:endParaRPr lang="en-US"/>
        </a:p>
      </dgm:t>
    </dgm:pt>
    <dgm:pt modelId="{2D14D457-E508-4379-8795-113572824168}" type="sibTrans" cxnId="{26D89678-19D6-4CC1-9752-3B95427FC825}">
      <dgm:prSet/>
      <dgm:spPr/>
      <dgm:t>
        <a:bodyPr/>
        <a:lstStyle/>
        <a:p>
          <a:endParaRPr lang="en-US"/>
        </a:p>
      </dgm:t>
    </dgm:pt>
    <dgm:pt modelId="{D5AEF082-6EFE-415C-B946-8EA3105FD035}" type="pres">
      <dgm:prSet presAssocID="{4E5D09B0-5327-4A05-9156-C55CECA095E4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7C2C334-F499-413F-B10F-B5B19AC2F2F9}" type="pres">
      <dgm:prSet presAssocID="{66A5E75D-0067-4B16-8E16-3691C7B3B590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32186F-A0DE-4978-9260-0D17A9966ED1}" type="pres">
      <dgm:prSet presAssocID="{5DE511C4-B77E-44CF-91E8-91196109E947}" presName="sibTrans" presStyleLbl="sibTrans2D1" presStyleIdx="0" presStyleCnt="2"/>
      <dgm:spPr/>
      <dgm:t>
        <a:bodyPr/>
        <a:lstStyle/>
        <a:p>
          <a:endParaRPr lang="en-US"/>
        </a:p>
      </dgm:t>
    </dgm:pt>
    <dgm:pt modelId="{05832F2B-DE03-4EAB-A73A-F8CA2D401B2C}" type="pres">
      <dgm:prSet presAssocID="{5DE511C4-B77E-44CF-91E8-91196109E947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0E07DC59-7EDE-45AD-9914-318CBEF0A690}" type="pres">
      <dgm:prSet presAssocID="{3E26DFF3-1238-4986-9B2A-D245040C5D9C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C37F6E-D9AE-4ABE-906F-7358D2CA015C}" type="pres">
      <dgm:prSet presAssocID="{36CA2CC4-2A1F-4851-9FBA-4EC68268653D}" presName="sibTrans" presStyleLbl="sibTrans2D1" presStyleIdx="1" presStyleCnt="2"/>
      <dgm:spPr/>
      <dgm:t>
        <a:bodyPr/>
        <a:lstStyle/>
        <a:p>
          <a:endParaRPr lang="en-US"/>
        </a:p>
      </dgm:t>
    </dgm:pt>
    <dgm:pt modelId="{8352FB8D-0C31-4EED-B7E9-E6EB82568CA7}" type="pres">
      <dgm:prSet presAssocID="{36CA2CC4-2A1F-4851-9FBA-4EC68268653D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06035FCD-AC9C-457C-9DC8-BDE1A708A56B}" type="pres">
      <dgm:prSet presAssocID="{6B0A4761-9127-402D-9A7D-E2CA1569D4FB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89D7DC7-73BA-4250-8BD0-4085549ECB47}" type="presOf" srcId="{66A5E75D-0067-4B16-8E16-3691C7B3B590}" destId="{27C2C334-F499-413F-B10F-B5B19AC2F2F9}" srcOrd="0" destOrd="0" presId="urn:microsoft.com/office/officeart/2005/8/layout/process2"/>
    <dgm:cxn modelId="{A0E46462-D4F8-48B8-BC1C-E0FE41861048}" type="presOf" srcId="{6B0A4761-9127-402D-9A7D-E2CA1569D4FB}" destId="{06035FCD-AC9C-457C-9DC8-BDE1A708A56B}" srcOrd="0" destOrd="0" presId="urn:microsoft.com/office/officeart/2005/8/layout/process2"/>
    <dgm:cxn modelId="{C051BB56-113E-4F46-9DDA-05A018527488}" srcId="{4E5D09B0-5327-4A05-9156-C55CECA095E4}" destId="{66A5E75D-0067-4B16-8E16-3691C7B3B590}" srcOrd="0" destOrd="0" parTransId="{20B2DE18-8DC3-4358-9258-AA4320F14C62}" sibTransId="{5DE511C4-B77E-44CF-91E8-91196109E947}"/>
    <dgm:cxn modelId="{2BD8A724-83DB-4CDA-8333-D8D5EE61C44F}" type="presOf" srcId="{3E26DFF3-1238-4986-9B2A-D245040C5D9C}" destId="{0E07DC59-7EDE-45AD-9914-318CBEF0A690}" srcOrd="0" destOrd="0" presId="urn:microsoft.com/office/officeart/2005/8/layout/process2"/>
    <dgm:cxn modelId="{7C087529-8B95-4325-9448-57DE7573916E}" type="presOf" srcId="{4E5D09B0-5327-4A05-9156-C55CECA095E4}" destId="{D5AEF082-6EFE-415C-B946-8EA3105FD035}" srcOrd="0" destOrd="0" presId="urn:microsoft.com/office/officeart/2005/8/layout/process2"/>
    <dgm:cxn modelId="{291B6301-BEF3-44F6-ABA7-9D218E3BC659}" type="presOf" srcId="{36CA2CC4-2A1F-4851-9FBA-4EC68268653D}" destId="{8352FB8D-0C31-4EED-B7E9-E6EB82568CA7}" srcOrd="1" destOrd="0" presId="urn:microsoft.com/office/officeart/2005/8/layout/process2"/>
    <dgm:cxn modelId="{F1BB68CB-5A10-4CA4-805B-429AE886CE03}" type="presOf" srcId="{5DE511C4-B77E-44CF-91E8-91196109E947}" destId="{0532186F-A0DE-4978-9260-0D17A9966ED1}" srcOrd="0" destOrd="0" presId="urn:microsoft.com/office/officeart/2005/8/layout/process2"/>
    <dgm:cxn modelId="{0C361B2A-E246-475D-9001-9AB45354D63C}" type="presOf" srcId="{5DE511C4-B77E-44CF-91E8-91196109E947}" destId="{05832F2B-DE03-4EAB-A73A-F8CA2D401B2C}" srcOrd="1" destOrd="0" presId="urn:microsoft.com/office/officeart/2005/8/layout/process2"/>
    <dgm:cxn modelId="{029E1D48-BB57-48DD-B20C-DA386FE1D97A}" type="presOf" srcId="{36CA2CC4-2A1F-4851-9FBA-4EC68268653D}" destId="{CCC37F6E-D9AE-4ABE-906F-7358D2CA015C}" srcOrd="0" destOrd="0" presId="urn:microsoft.com/office/officeart/2005/8/layout/process2"/>
    <dgm:cxn modelId="{26D89678-19D6-4CC1-9752-3B95427FC825}" srcId="{4E5D09B0-5327-4A05-9156-C55CECA095E4}" destId="{6B0A4761-9127-402D-9A7D-E2CA1569D4FB}" srcOrd="2" destOrd="0" parTransId="{2E036D6E-9404-45D8-8E41-D9662A4EA218}" sibTransId="{2D14D457-E508-4379-8795-113572824168}"/>
    <dgm:cxn modelId="{897A52A7-3D3A-48F6-A138-021BB575F52B}" srcId="{4E5D09B0-5327-4A05-9156-C55CECA095E4}" destId="{3E26DFF3-1238-4986-9B2A-D245040C5D9C}" srcOrd="1" destOrd="0" parTransId="{9E24C25F-8B03-4C27-95F4-88B225E0802A}" sibTransId="{36CA2CC4-2A1F-4851-9FBA-4EC68268653D}"/>
    <dgm:cxn modelId="{1A16DD32-239F-45A7-ACF9-CD9E8FB4FD5F}" type="presParOf" srcId="{D5AEF082-6EFE-415C-B946-8EA3105FD035}" destId="{27C2C334-F499-413F-B10F-B5B19AC2F2F9}" srcOrd="0" destOrd="0" presId="urn:microsoft.com/office/officeart/2005/8/layout/process2"/>
    <dgm:cxn modelId="{BE1C0D16-0D98-46A5-AAEA-E5402EFB9DA9}" type="presParOf" srcId="{D5AEF082-6EFE-415C-B946-8EA3105FD035}" destId="{0532186F-A0DE-4978-9260-0D17A9966ED1}" srcOrd="1" destOrd="0" presId="urn:microsoft.com/office/officeart/2005/8/layout/process2"/>
    <dgm:cxn modelId="{7F764F1F-3B16-41B0-9BB3-2F3B73EDFC15}" type="presParOf" srcId="{0532186F-A0DE-4978-9260-0D17A9966ED1}" destId="{05832F2B-DE03-4EAB-A73A-F8CA2D401B2C}" srcOrd="0" destOrd="0" presId="urn:microsoft.com/office/officeart/2005/8/layout/process2"/>
    <dgm:cxn modelId="{883D52CC-17C2-4083-B130-3C5ECE7469F0}" type="presParOf" srcId="{D5AEF082-6EFE-415C-B946-8EA3105FD035}" destId="{0E07DC59-7EDE-45AD-9914-318CBEF0A690}" srcOrd="2" destOrd="0" presId="urn:microsoft.com/office/officeart/2005/8/layout/process2"/>
    <dgm:cxn modelId="{E7DA7B1E-9C5A-48A4-A44F-14EDD133828A}" type="presParOf" srcId="{D5AEF082-6EFE-415C-B946-8EA3105FD035}" destId="{CCC37F6E-D9AE-4ABE-906F-7358D2CA015C}" srcOrd="3" destOrd="0" presId="urn:microsoft.com/office/officeart/2005/8/layout/process2"/>
    <dgm:cxn modelId="{86257907-16AE-4CBD-A5C9-BD7F12EFD41C}" type="presParOf" srcId="{CCC37F6E-D9AE-4ABE-906F-7358D2CA015C}" destId="{8352FB8D-0C31-4EED-B7E9-E6EB82568CA7}" srcOrd="0" destOrd="0" presId="urn:microsoft.com/office/officeart/2005/8/layout/process2"/>
    <dgm:cxn modelId="{BEE97182-E8D8-46F4-B961-C1789D855F7B}" type="presParOf" srcId="{D5AEF082-6EFE-415C-B946-8EA3105FD035}" destId="{06035FCD-AC9C-457C-9DC8-BDE1A708A56B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ECE5927-FE91-47F0-A9E5-6488598C998F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E7B86DE-83F5-4AE3-B10A-5479A879BB16}">
      <dgm:prSet phldrT="[Text]" custT="1"/>
      <dgm:spPr/>
      <dgm:t>
        <a:bodyPr/>
        <a:lstStyle/>
        <a:p>
          <a:r>
            <a:rPr lang="en-US" sz="2400" dirty="0" smtClean="0"/>
            <a:t>Open Microsoft Passport</a:t>
          </a:r>
          <a:endParaRPr lang="en-US" sz="2400" dirty="0"/>
        </a:p>
      </dgm:t>
    </dgm:pt>
    <dgm:pt modelId="{4B67945E-CCD9-4FC4-93D2-BBC35C7B754F}" type="parTrans" cxnId="{72C27F2A-5B72-4F10-97ED-5096EB4D0B00}">
      <dgm:prSet/>
      <dgm:spPr/>
      <dgm:t>
        <a:bodyPr/>
        <a:lstStyle/>
        <a:p>
          <a:endParaRPr lang="en-US"/>
        </a:p>
      </dgm:t>
    </dgm:pt>
    <dgm:pt modelId="{CB967DFA-B77F-498B-B849-DAC0EA004B91}" type="sibTrans" cxnId="{72C27F2A-5B72-4F10-97ED-5096EB4D0B00}">
      <dgm:prSet/>
      <dgm:spPr/>
      <dgm:t>
        <a:bodyPr/>
        <a:lstStyle/>
        <a:p>
          <a:endParaRPr lang="en-US"/>
        </a:p>
      </dgm:t>
    </dgm:pt>
    <dgm:pt modelId="{7E8CB760-0FD2-43E8-98C3-8D6133232CDF}">
      <dgm:prSet phldrT="[Text]" custT="1"/>
      <dgm:spPr/>
      <dgm:t>
        <a:bodyPr/>
        <a:lstStyle/>
        <a:p>
          <a:r>
            <a:rPr lang="en-US" sz="2400" dirty="0" smtClean="0"/>
            <a:t>Delete Passport</a:t>
          </a:r>
          <a:endParaRPr lang="en-US" sz="2400" dirty="0"/>
        </a:p>
      </dgm:t>
    </dgm:pt>
    <dgm:pt modelId="{F842A133-2B5B-47DF-8B02-EA2C9F178206}" type="parTrans" cxnId="{48C19215-DE29-4599-9226-B042BB600D26}">
      <dgm:prSet/>
      <dgm:spPr/>
      <dgm:t>
        <a:bodyPr/>
        <a:lstStyle/>
        <a:p>
          <a:endParaRPr lang="en-US"/>
        </a:p>
      </dgm:t>
    </dgm:pt>
    <dgm:pt modelId="{B14372D5-A4D4-4010-8EA6-FF6673DFC2A6}" type="sibTrans" cxnId="{48C19215-DE29-4599-9226-B042BB600D26}">
      <dgm:prSet/>
      <dgm:spPr/>
      <dgm:t>
        <a:bodyPr/>
        <a:lstStyle/>
        <a:p>
          <a:endParaRPr lang="en-US"/>
        </a:p>
      </dgm:t>
    </dgm:pt>
    <dgm:pt modelId="{6CA0A457-FB88-4786-98A3-DF83C7A4A7F4}">
      <dgm:prSet phldrT="[Text]" custT="1"/>
      <dgm:spPr/>
      <dgm:t>
        <a:bodyPr/>
        <a:lstStyle/>
        <a:p>
          <a:r>
            <a:rPr lang="en-US" sz="2400" dirty="0" smtClean="0"/>
            <a:t>Delete Public Key on Server</a:t>
          </a:r>
          <a:endParaRPr lang="en-US" sz="2400" dirty="0"/>
        </a:p>
      </dgm:t>
    </dgm:pt>
    <dgm:pt modelId="{D28E3340-6994-4811-A4C9-A6B1BF15EF90}" type="parTrans" cxnId="{8319EAEE-B787-41DB-9FE6-BE7EB761D13D}">
      <dgm:prSet/>
      <dgm:spPr/>
      <dgm:t>
        <a:bodyPr/>
        <a:lstStyle/>
        <a:p>
          <a:endParaRPr lang="en-US"/>
        </a:p>
      </dgm:t>
    </dgm:pt>
    <dgm:pt modelId="{51191256-C9C3-4187-8E97-116A392384AC}" type="sibTrans" cxnId="{8319EAEE-B787-41DB-9FE6-BE7EB761D13D}">
      <dgm:prSet/>
      <dgm:spPr/>
      <dgm:t>
        <a:bodyPr/>
        <a:lstStyle/>
        <a:p>
          <a:endParaRPr lang="en-US"/>
        </a:p>
      </dgm:t>
    </dgm:pt>
    <dgm:pt modelId="{D2CE1C71-2823-45C0-9B1A-197ED58E84B4}" type="pres">
      <dgm:prSet presAssocID="{FECE5927-FE91-47F0-A9E5-6488598C998F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3CE67D5-6A8A-4209-A055-289272750E46}" type="pres">
      <dgm:prSet presAssocID="{3E7B86DE-83F5-4AE3-B10A-5479A879BB16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57E561-4EEA-4615-A72C-6539417C78E0}" type="pres">
      <dgm:prSet presAssocID="{CB967DFA-B77F-498B-B849-DAC0EA004B91}" presName="sibTrans" presStyleLbl="sibTrans2D1" presStyleIdx="0" presStyleCnt="2"/>
      <dgm:spPr/>
      <dgm:t>
        <a:bodyPr/>
        <a:lstStyle/>
        <a:p>
          <a:endParaRPr lang="en-US"/>
        </a:p>
      </dgm:t>
    </dgm:pt>
    <dgm:pt modelId="{D2E18503-0069-4B27-AE23-3B34B1DF77EF}" type="pres">
      <dgm:prSet presAssocID="{CB967DFA-B77F-498B-B849-DAC0EA004B91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A5D0ED27-6FA7-4E5D-88B0-278BACF750BF}" type="pres">
      <dgm:prSet presAssocID="{7E8CB760-0FD2-43E8-98C3-8D6133232CDF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20538C-71E7-4C7E-86A1-6A1864FB9446}" type="pres">
      <dgm:prSet presAssocID="{B14372D5-A4D4-4010-8EA6-FF6673DFC2A6}" presName="sibTrans" presStyleLbl="sibTrans2D1" presStyleIdx="1" presStyleCnt="2"/>
      <dgm:spPr/>
      <dgm:t>
        <a:bodyPr/>
        <a:lstStyle/>
        <a:p>
          <a:endParaRPr lang="en-US"/>
        </a:p>
      </dgm:t>
    </dgm:pt>
    <dgm:pt modelId="{350E917F-790D-4ADF-B449-569652CB9D2A}" type="pres">
      <dgm:prSet presAssocID="{B14372D5-A4D4-4010-8EA6-FF6673DFC2A6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3877B146-4A6F-4CA4-B1C8-E53BE92FC6A5}" type="pres">
      <dgm:prSet presAssocID="{6CA0A457-FB88-4786-98A3-DF83C7A4A7F4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A38AC7C-308B-475F-95B7-44F6AFECC3EE}" type="presOf" srcId="{7E8CB760-0FD2-43E8-98C3-8D6133232CDF}" destId="{A5D0ED27-6FA7-4E5D-88B0-278BACF750BF}" srcOrd="0" destOrd="0" presId="urn:microsoft.com/office/officeart/2005/8/layout/process2"/>
    <dgm:cxn modelId="{379B51A5-1B94-4B28-8C57-94D8AD5672BE}" type="presOf" srcId="{CB967DFA-B77F-498B-B849-DAC0EA004B91}" destId="{D2E18503-0069-4B27-AE23-3B34B1DF77EF}" srcOrd="1" destOrd="0" presId="urn:microsoft.com/office/officeart/2005/8/layout/process2"/>
    <dgm:cxn modelId="{A2E951A4-E5B4-46D0-828E-BBCCE1A6D123}" type="presOf" srcId="{CB967DFA-B77F-498B-B849-DAC0EA004B91}" destId="{5A57E561-4EEA-4615-A72C-6539417C78E0}" srcOrd="0" destOrd="0" presId="urn:microsoft.com/office/officeart/2005/8/layout/process2"/>
    <dgm:cxn modelId="{B3EBB3B1-DFEB-49CC-B762-A8CC1A304B10}" type="presOf" srcId="{6CA0A457-FB88-4786-98A3-DF83C7A4A7F4}" destId="{3877B146-4A6F-4CA4-B1C8-E53BE92FC6A5}" srcOrd="0" destOrd="0" presId="urn:microsoft.com/office/officeart/2005/8/layout/process2"/>
    <dgm:cxn modelId="{72C27F2A-5B72-4F10-97ED-5096EB4D0B00}" srcId="{FECE5927-FE91-47F0-A9E5-6488598C998F}" destId="{3E7B86DE-83F5-4AE3-B10A-5479A879BB16}" srcOrd="0" destOrd="0" parTransId="{4B67945E-CCD9-4FC4-93D2-BBC35C7B754F}" sibTransId="{CB967DFA-B77F-498B-B849-DAC0EA004B91}"/>
    <dgm:cxn modelId="{48C19215-DE29-4599-9226-B042BB600D26}" srcId="{FECE5927-FE91-47F0-A9E5-6488598C998F}" destId="{7E8CB760-0FD2-43E8-98C3-8D6133232CDF}" srcOrd="1" destOrd="0" parTransId="{F842A133-2B5B-47DF-8B02-EA2C9F178206}" sibTransId="{B14372D5-A4D4-4010-8EA6-FF6673DFC2A6}"/>
    <dgm:cxn modelId="{28C00FB2-457E-43A8-A15C-894EDA80CC7B}" type="presOf" srcId="{FECE5927-FE91-47F0-A9E5-6488598C998F}" destId="{D2CE1C71-2823-45C0-9B1A-197ED58E84B4}" srcOrd="0" destOrd="0" presId="urn:microsoft.com/office/officeart/2005/8/layout/process2"/>
    <dgm:cxn modelId="{D066B49A-9A8E-4D0A-9E75-27721E90411E}" type="presOf" srcId="{B14372D5-A4D4-4010-8EA6-FF6673DFC2A6}" destId="{350E917F-790D-4ADF-B449-569652CB9D2A}" srcOrd="1" destOrd="0" presId="urn:microsoft.com/office/officeart/2005/8/layout/process2"/>
    <dgm:cxn modelId="{134A6A20-121C-4035-B014-23A76BA3984F}" type="presOf" srcId="{3E7B86DE-83F5-4AE3-B10A-5479A879BB16}" destId="{43CE67D5-6A8A-4209-A055-289272750E46}" srcOrd="0" destOrd="0" presId="urn:microsoft.com/office/officeart/2005/8/layout/process2"/>
    <dgm:cxn modelId="{8319EAEE-B787-41DB-9FE6-BE7EB761D13D}" srcId="{FECE5927-FE91-47F0-A9E5-6488598C998F}" destId="{6CA0A457-FB88-4786-98A3-DF83C7A4A7F4}" srcOrd="2" destOrd="0" parTransId="{D28E3340-6994-4811-A4C9-A6B1BF15EF90}" sibTransId="{51191256-C9C3-4187-8E97-116A392384AC}"/>
    <dgm:cxn modelId="{4493776D-6933-4205-9501-E80852D90A60}" type="presOf" srcId="{B14372D5-A4D4-4010-8EA6-FF6673DFC2A6}" destId="{7C20538C-71E7-4C7E-86A1-6A1864FB9446}" srcOrd="0" destOrd="0" presId="urn:microsoft.com/office/officeart/2005/8/layout/process2"/>
    <dgm:cxn modelId="{5564ABBC-56F1-4FAA-B994-7DFAB076FDA0}" type="presParOf" srcId="{D2CE1C71-2823-45C0-9B1A-197ED58E84B4}" destId="{43CE67D5-6A8A-4209-A055-289272750E46}" srcOrd="0" destOrd="0" presId="urn:microsoft.com/office/officeart/2005/8/layout/process2"/>
    <dgm:cxn modelId="{B0EFCFEC-3F6F-4188-8E37-7EBD3C152AA8}" type="presParOf" srcId="{D2CE1C71-2823-45C0-9B1A-197ED58E84B4}" destId="{5A57E561-4EEA-4615-A72C-6539417C78E0}" srcOrd="1" destOrd="0" presId="urn:microsoft.com/office/officeart/2005/8/layout/process2"/>
    <dgm:cxn modelId="{B52458D9-012E-4E3B-9462-52AD34D4718C}" type="presParOf" srcId="{5A57E561-4EEA-4615-A72C-6539417C78E0}" destId="{D2E18503-0069-4B27-AE23-3B34B1DF77EF}" srcOrd="0" destOrd="0" presId="urn:microsoft.com/office/officeart/2005/8/layout/process2"/>
    <dgm:cxn modelId="{BE947F43-A1BC-4CDF-BF67-68181BBDECBB}" type="presParOf" srcId="{D2CE1C71-2823-45C0-9B1A-197ED58E84B4}" destId="{A5D0ED27-6FA7-4E5D-88B0-278BACF750BF}" srcOrd="2" destOrd="0" presId="urn:microsoft.com/office/officeart/2005/8/layout/process2"/>
    <dgm:cxn modelId="{07E7A886-AFD5-444B-A220-B23059225405}" type="presParOf" srcId="{D2CE1C71-2823-45C0-9B1A-197ED58E84B4}" destId="{7C20538C-71E7-4C7E-86A1-6A1864FB9446}" srcOrd="3" destOrd="0" presId="urn:microsoft.com/office/officeart/2005/8/layout/process2"/>
    <dgm:cxn modelId="{0E7B6CEB-C097-4DA0-A44C-4BF51D1F172C}" type="presParOf" srcId="{7C20538C-71E7-4C7E-86A1-6A1864FB9446}" destId="{350E917F-790D-4ADF-B449-569652CB9D2A}" srcOrd="0" destOrd="0" presId="urn:microsoft.com/office/officeart/2005/8/layout/process2"/>
    <dgm:cxn modelId="{417F5EF7-1938-485F-A39B-B25E4D053698}" type="presParOf" srcId="{D2CE1C71-2823-45C0-9B1A-197ED58E84B4}" destId="{3877B146-4A6F-4CA4-B1C8-E53BE92FC6A5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080C5D-4D5B-4375-A343-C26554F1A547}">
      <dsp:nvSpPr>
        <dsp:cNvPr id="0" name=""/>
        <dsp:cNvSpPr/>
      </dsp:nvSpPr>
      <dsp:spPr>
        <a:xfrm>
          <a:off x="319747" y="0"/>
          <a:ext cx="10313101" cy="3963480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186BD2-EF5F-4C5E-99FA-1A8E8B63C781}">
      <dsp:nvSpPr>
        <dsp:cNvPr id="0" name=""/>
        <dsp:cNvSpPr/>
      </dsp:nvSpPr>
      <dsp:spPr>
        <a:xfrm>
          <a:off x="2066100" y="2585473"/>
          <a:ext cx="164880" cy="164880"/>
        </a:xfrm>
        <a:prstGeom prst="ellipse">
          <a:avLst/>
        </a:prstGeom>
        <a:solidFill>
          <a:srgbClr val="00648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85A404-EAA4-47DF-9558-28C3B3838243}">
      <dsp:nvSpPr>
        <dsp:cNvPr id="0" name=""/>
        <dsp:cNvSpPr/>
      </dsp:nvSpPr>
      <dsp:spPr>
        <a:xfrm>
          <a:off x="2172708" y="2694028"/>
          <a:ext cx="1477585" cy="11454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367" tIns="0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rPr>
            <a:t>CLI</a:t>
          </a:r>
          <a:r>
            <a:rPr lang="en-US" sz="2400" kern="1200" dirty="0" smtClean="0">
              <a:latin typeface="Segoe UI Light" panose="020B0502040204020203" pitchFamily="34" charset="0"/>
              <a:cs typeface="Segoe UI Light" panose="020B0502040204020203" pitchFamily="34" charset="0"/>
            </a:rPr>
            <a:t> </a:t>
          </a:r>
          <a:endParaRPr lang="it-IT" sz="2400" kern="1200" dirty="0">
            <a:latin typeface="Segoe UI Light" panose="020B0502040204020203" pitchFamily="34" charset="0"/>
            <a:cs typeface="Segoe UI Light" panose="020B0502040204020203" pitchFamily="34" charset="0"/>
          </a:endParaRPr>
        </a:p>
      </dsp:txBody>
      <dsp:txXfrm>
        <a:off x="2172708" y="2694028"/>
        <a:ext cx="1477585" cy="1145445"/>
      </dsp:txXfrm>
    </dsp:sp>
    <dsp:sp modelId="{A2F1CB19-AB20-42BE-9312-8AF841530079}">
      <dsp:nvSpPr>
        <dsp:cNvPr id="0" name=""/>
        <dsp:cNvSpPr/>
      </dsp:nvSpPr>
      <dsp:spPr>
        <a:xfrm>
          <a:off x="4082353" y="1782787"/>
          <a:ext cx="298053" cy="298053"/>
        </a:xfrm>
        <a:prstGeom prst="ellipse">
          <a:avLst/>
        </a:prstGeom>
        <a:solidFill>
          <a:srgbClr val="00648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51E299-83A0-44B2-BD99-4207DD0E8F2C}">
      <dsp:nvSpPr>
        <dsp:cNvPr id="0" name=""/>
        <dsp:cNvSpPr/>
      </dsp:nvSpPr>
      <dsp:spPr>
        <a:xfrm>
          <a:off x="4226372" y="2069769"/>
          <a:ext cx="1521976" cy="452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7932" tIns="0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Segoe UI Light" panose="020B0502040204020203" pitchFamily="34" charset="0"/>
              <a:cs typeface="Segoe UI Light" panose="020B0502040204020203" pitchFamily="34" charset="0"/>
            </a:rPr>
            <a:t>GUI</a:t>
          </a:r>
          <a:endParaRPr lang="it-IT" sz="2400" kern="1200" dirty="0">
            <a:latin typeface="Segoe UI Light" panose="020B0502040204020203" pitchFamily="34" charset="0"/>
            <a:cs typeface="Segoe UI Light" panose="020B0502040204020203" pitchFamily="34" charset="0"/>
          </a:endParaRPr>
        </a:p>
      </dsp:txBody>
      <dsp:txXfrm>
        <a:off x="4226372" y="2069769"/>
        <a:ext cx="1521976" cy="452097"/>
      </dsp:txXfrm>
    </dsp:sp>
    <dsp:sp modelId="{585D39DF-1DDD-490D-8F1D-55B31BB02E77}">
      <dsp:nvSpPr>
        <dsp:cNvPr id="0" name=""/>
        <dsp:cNvSpPr/>
      </dsp:nvSpPr>
      <dsp:spPr>
        <a:xfrm>
          <a:off x="6818695" y="976152"/>
          <a:ext cx="412201" cy="412201"/>
        </a:xfrm>
        <a:prstGeom prst="ellipse">
          <a:avLst/>
        </a:prstGeom>
        <a:solidFill>
          <a:srgbClr val="00648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A889BE-4601-4B1F-879F-F95EDE234D5C}">
      <dsp:nvSpPr>
        <dsp:cNvPr id="0" name=""/>
        <dsp:cNvSpPr/>
      </dsp:nvSpPr>
      <dsp:spPr>
        <a:xfrm>
          <a:off x="6962703" y="747269"/>
          <a:ext cx="1521976" cy="27546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8417" tIns="0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Segoe UI Light" panose="020B0502040204020203" pitchFamily="34" charset="0"/>
              <a:cs typeface="Segoe UI Light" panose="020B0502040204020203" pitchFamily="34" charset="0"/>
            </a:rPr>
            <a:t>NUI</a:t>
          </a:r>
          <a:endParaRPr lang="it-IT" sz="2400" kern="1200" dirty="0">
            <a:latin typeface="Segoe UI Light" panose="020B0502040204020203" pitchFamily="34" charset="0"/>
            <a:cs typeface="Segoe UI Light" panose="020B0502040204020203" pitchFamily="34" charset="0"/>
          </a:endParaRPr>
        </a:p>
      </dsp:txBody>
      <dsp:txXfrm>
        <a:off x="6962703" y="747269"/>
        <a:ext cx="1521976" cy="27546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2B48F5-BACC-47D6-A0F7-82FBF9C6BC85}" type="datetimeFigureOut">
              <a:rPr lang="en-US"/>
              <a:t>10/12/2015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ACAF8E-318A-4EFE-8633-D9E72ABCE0E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65597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B1CD00-5424-4675-AB18-2C419B060449}" type="datetimeFigureOut">
              <a:rPr lang="en-US"/>
              <a:t>10/12/2015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E2CF44-2B13-41B4-A334-1CDF534EEBB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5385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software.intel.com/sites/landingpage/realsense/camera-sdk/2014gold/documentation/html/manuals_general_procedure_face.html" TargetMode="External"/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software.intel.com/sites/landingpage/realsense/camera-sdk/2014gold/documentation/html/manuals_face_location_data.html" TargetMode="Externa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software.intel.com/sites/landingpage/realsense/camera-sdk/2014gold/documentation/html/manuals_face_landmark_data.html" TargetMode="External"/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software.intel.com/sites/landingpage/realsense/camera-sdk/2014gold/documentation/html/manuals_face_pose_data.html" TargetMode="External"/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software.intel.com/sites/landingpage/realsense/camera-sdk/2014gold/documentation/html/manuals_facial_expression_data.html" TargetMode="External"/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software.intel.com/sites/landingpage/realsense/camera-sdk/2014gold/documentation/html/manuals_emotion_detection_via_senseman.html" TargetMode="External"/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software.intel.com/sites/landingpage/realsense/camera-sdk/2014gold/documentation/html/manuals_speech_recognition_procedure.html" TargetMode="External"/><Relationship Id="rId7" Type="http://schemas.openxmlformats.org/officeDocument/2006/relationships/hyperlink" Target="https://software.intel.com/sites/landingpage/realsense/camera-sdk/2014gold/documentation/html/manuals_about_confidence_level.html" TargetMode="External"/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software.intel.com/sites/landingpage/realsense/camera-sdk/2014gold/documentation/html/manuals_about_audio_recording_level.html" TargetMode="External"/><Relationship Id="rId5" Type="http://schemas.openxmlformats.org/officeDocument/2006/relationships/hyperlink" Target="https://software.intel.com/sites/landingpage/realsense/camera-sdk/2014gold/documentation/html/manuals_handle_recognition_events.html" TargetMode="External"/><Relationship Id="rId4" Type="http://schemas.openxmlformats.org/officeDocument/2006/relationships/hyperlink" Target="https://software.intel.com/sites/landingpage/realsense/camera-sdk/2014gold/documentation/html/manuals_command_control_and_dictation.html" TargetMode="Externa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software.intel.com/sites/landingpage/realsense/camera-sdk/2014gold/documentation/html/manuals_speech_synthesis.html" TargetMode="External"/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software.intel.com/sites/landingpage/realsense/camera-sdk/2014gold/documentation/html/manuals_user_segmentation.html" TargetMode="External"/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software.intel.com/sites/landingpage/realsense/camera-sdk/2014gold/documentation/html/manuals_object_tracking.html" TargetMode="External"/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software.intel.com/sites/landingpage/realsense/camera-sdk/2014gold/documentation/html/manuals_the_metaio_toolbox.html" TargetMode="External"/><Relationship Id="rId5" Type="http://schemas.openxmlformats.org/officeDocument/2006/relationships/hyperlink" Target="https://software.intel.com/sites/landingpage/realsense/camera-sdk/2014gold/documentation/html/manuals_configuration_and_tracking_dat.html" TargetMode="External"/><Relationship Id="rId4" Type="http://schemas.openxmlformats.org/officeDocument/2006/relationships/hyperlink" Target="https://software.intel.com/sites/landingpage/realsense/camera-sdk/2014gold/documentation/html/manuals_object_tracking_via_sense_manager.html" TargetMode="Externa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software.intel.com/sites/landingpage/realsense/camera-sdk/2014gold/documentation/html/manuals_object_tracking.html" TargetMode="External"/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software.intel.com/sites/landingpage/realsense/camera-sdk/2014gold/documentation/html/manuals_the_metaio_toolbox.html" TargetMode="External"/><Relationship Id="rId5" Type="http://schemas.openxmlformats.org/officeDocument/2006/relationships/hyperlink" Target="https://software.intel.com/sites/landingpage/realsense/camera-sdk/2014gold/documentation/html/manuals_configuration_and_tracking_dat.html" TargetMode="External"/><Relationship Id="rId4" Type="http://schemas.openxmlformats.org/officeDocument/2006/relationships/hyperlink" Target="https://software.intel.com/sites/landingpage/realsense/camera-sdk/2014gold/documentation/html/manuals_object_tracking_via_sense_manager.html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software.intel.com/sites/landingpage/realsense/camera-sdk/2014gold/documentation/html/manuals_programming_guide_gesture.html" TargetMode="External"/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software.intel.com/sites/landingpage/realsense/camera-sdk/2014gold/documentation/html/manuals_alternative_hand_tracking_solu.html" TargetMode="External"/><Relationship Id="rId5" Type="http://schemas.openxmlformats.org/officeDocument/2006/relationships/hyperlink" Target="https://software.intel.com/sites/landingpage/realsense/camera-sdk/2014gold/documentation/html/manuals_hand_calibration_data.html" TargetMode="External"/><Relationship Id="rId4" Type="http://schemas.openxmlformats.org/officeDocument/2006/relationships/hyperlink" Target="https://software.intel.com/sites/landingpage/realsense/camera-sdk/2014gold/documentation/html/manuals_general_procedure_2.html" TargetMode="Externa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software.intel.com/sites/landingpage/realsense/camera-sdk/2014gold/documentation/html/manuals_pose_and_gesture_recognition.html" TargetMode="External"/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software.intel.com/sites/landingpage/realsense/camera-sdk/2014gold/documentation/html/manuals_gesture_interaction_guide.html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Explorar o público (colocar essas perguntas na pesquisa final)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Quem conhece RealSense?	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Quem desenvolve utilizando o RealSense SDK versão 2014?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Quem desenvolve outros SDKs que trabalham com este tipo de tecnologia? (Leap Motion, Kinect, etc)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9BDE64-6738-4829-89FD-888F4D82266C}" type="slidenum">
              <a:rPr lang="pt-BR" smtClean="0"/>
              <a:t>48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56415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pt-BR" dirty="0" smtClean="0">
                <a:hlinkClick r:id="rId3"/>
              </a:rPr>
              <a:t>TENTAR ARRUMAR FUNDO AZUL*</a:t>
            </a:r>
            <a:endParaRPr lang="en-US" dirty="0" smtClean="0">
              <a:hlinkClick r:id="rId3"/>
            </a:endParaRPr>
          </a:p>
          <a:p>
            <a:pPr lvl="0"/>
            <a:endParaRPr lang="en-US" dirty="0" smtClean="0">
              <a:hlinkClick r:id="rId3"/>
            </a:endParaRPr>
          </a:p>
          <a:p>
            <a:pPr lvl="0"/>
            <a:r>
              <a:rPr lang="en-US" dirty="0" smtClean="0">
                <a:hlinkClick r:id="rId3"/>
              </a:rPr>
              <a:t>https://software.intel.com/sites/landingpage/realsense/camera-sdk/2014gold/documentation/html/manuals_general_procedure_face.html</a:t>
            </a:r>
            <a:endParaRPr lang="en-US" dirty="0" smtClean="0"/>
          </a:p>
          <a:p>
            <a:pPr lvl="0"/>
            <a:r>
              <a:rPr lang="en-US" dirty="0" smtClean="0">
                <a:hlinkClick r:id="rId3"/>
              </a:rPr>
              <a:t>https://software.intel.com/sites/landingpage/realsense/camera-sdk/2014gold/documentation/html/manuals_general_procedure_face.html</a:t>
            </a:r>
            <a:endParaRPr lang="en-US" dirty="0" smtClean="0"/>
          </a:p>
          <a:p>
            <a:pPr lvl="0"/>
            <a:r>
              <a:rPr lang="en-US" dirty="0" smtClean="0">
                <a:hlinkClick r:id="rId4"/>
              </a:rPr>
              <a:t>https://software.intel.com/sites/landingpage/realsense/camera-sdk/2014gold/documentation/html/manuals_face_location_data.html</a:t>
            </a:r>
            <a:endParaRPr lang="en-US" dirty="0" smtClean="0"/>
          </a:p>
          <a:p>
            <a:endParaRPr lang="pt-BR" dirty="0" smtClean="0"/>
          </a:p>
          <a:p>
            <a:r>
              <a:rPr lang="pt-BR" dirty="0" smtClean="0"/>
              <a:t>Ilustração</a:t>
            </a:r>
            <a:r>
              <a:rPr lang="pt-BR" baseline="0" dirty="0" smtClean="0"/>
              <a:t> da detecção de rostos. No máximo 4 rostos podem ser detectados ao mesmo tempo. Apenas 1 desses 4 podem ter todos os pontos do rosto rastreados (landmarks).</a:t>
            </a:r>
          </a:p>
          <a:p>
            <a:endParaRPr lang="pt-BR" baseline="0" dirty="0" smtClean="0"/>
          </a:p>
          <a:p>
            <a:r>
              <a:rPr lang="pt-BR" baseline="0" dirty="0" smtClean="0"/>
              <a:t>Mostrar Implementação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9BDE64-6738-4829-89FD-888F4D82266C}" type="slidenum">
              <a:rPr lang="pt-BR" smtClean="0"/>
              <a:t>57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65365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>
                <a:hlinkClick r:id="rId3"/>
              </a:rPr>
              <a:t>TENTAR ARRUMAR FUNDO AZUL**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 smtClean="0">
              <a:hlinkClick r:id="rId3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>
                <a:hlinkClick r:id="rId3"/>
              </a:rPr>
              <a:t>https://software.intel.com/sites/landingpage/realsense/camera-sdk/2014gold/documentation/html/manuals_face_landmark_data.html</a:t>
            </a:r>
            <a:endParaRPr lang="pt-BR" dirty="0" smtClean="0"/>
          </a:p>
          <a:p>
            <a:endParaRPr lang="pt-BR" dirty="0" smtClean="0"/>
          </a:p>
          <a:p>
            <a:r>
              <a:rPr lang="pt-BR" dirty="0" smtClean="0"/>
              <a:t>Ao todo podem ser detectados 78 pontos no rosto, dividindo-se nos seguintes grupos: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 smtClean="0"/>
              <a:t>Nariz;</a:t>
            </a:r>
            <a:endParaRPr lang="pt-BR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baseline="0" dirty="0" smtClean="0"/>
              <a:t>Boca;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baseline="0" dirty="0" smtClean="0"/>
              <a:t>Mandíbula;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baseline="0" dirty="0" smtClean="0"/>
              <a:t>Olho (esquerdo e direito);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baseline="0" dirty="0" smtClean="0"/>
              <a:t>Sombrancelha (esquerda e direita).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t-BR" baseline="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pt-BR" baseline="0" dirty="0" smtClean="0"/>
              <a:t>Mostrar Implementação</a:t>
            </a:r>
            <a:endParaRPr lang="pt-BR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9BDE64-6738-4829-89FD-888F4D82266C}" type="slidenum">
              <a:rPr lang="pt-BR" smtClean="0"/>
              <a:t>58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59023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>
                <a:hlinkClick r:id="rId3"/>
              </a:rPr>
              <a:t>Tentar</a:t>
            </a:r>
            <a:r>
              <a:rPr lang="pt-BR" baseline="0" dirty="0" smtClean="0">
                <a:hlinkClick r:id="rId3"/>
              </a:rPr>
              <a:t> arrumar fundo azul ****</a:t>
            </a:r>
            <a:endParaRPr lang="en-US" dirty="0" smtClean="0">
              <a:hlinkClick r:id="rId3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hlinkClick r:id="rId3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hlinkClick r:id="rId3"/>
              </a:rPr>
              <a:t>https://software.intel.com/sites/landingpage/realsense/camera-sdk/2014gold/documentation/html/manuals_face_pose_data.html</a:t>
            </a:r>
            <a:endParaRPr lang="en-US" dirty="0" smtClean="0"/>
          </a:p>
          <a:p>
            <a:endParaRPr lang="pt-BR" dirty="0" smtClean="0"/>
          </a:p>
          <a:p>
            <a:r>
              <a:rPr lang="pt-BR" dirty="0" smtClean="0"/>
              <a:t>Ilustração dos ângulos</a:t>
            </a:r>
            <a:r>
              <a:rPr lang="pt-BR" baseline="0" dirty="0" smtClean="0"/>
              <a:t> X,Y,Z da cabeça: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baseline="0" dirty="0" smtClean="0"/>
              <a:t>Pitch (y), para cima e para baixo;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 smtClean="0"/>
              <a:t>Yaw (x),</a:t>
            </a:r>
            <a:r>
              <a:rPr lang="pt-BR" baseline="0" dirty="0" smtClean="0"/>
              <a:t> olhar para esquerda ou direita;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baseline="0" dirty="0" smtClean="0"/>
              <a:t>Roll (z), movimentar cabeça para esquerda ou para direita, mantendo X e Y. ** melhorar descrição...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t-BR" baseline="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pt-BR" baseline="0" dirty="0" smtClean="0"/>
              <a:t>Mostrar Implementação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9BDE64-6738-4829-89FD-888F4D82266C}" type="slidenum">
              <a:rPr lang="pt-BR" smtClean="0"/>
              <a:t>59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38388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hlinkClick r:id="rId3"/>
              </a:rPr>
              <a:t>https://software.intel.com/sites/landingpage/realsense/camera-sdk/2014gold/documentation/html/manuals_facial_expression_data.html</a:t>
            </a:r>
            <a:endParaRPr lang="en-US" dirty="0" smtClean="0"/>
          </a:p>
          <a:p>
            <a:endParaRPr lang="pt-BR" dirty="0" smtClean="0"/>
          </a:p>
          <a:p>
            <a:r>
              <a:rPr lang="pt-BR" dirty="0" smtClean="0"/>
              <a:t>Expressões</a:t>
            </a:r>
            <a:r>
              <a:rPr lang="pt-BR" baseline="0" dirty="0" smtClean="0"/>
              <a:t> Faciais;</a:t>
            </a:r>
          </a:p>
          <a:p>
            <a:endParaRPr lang="pt-BR" baseline="0" dirty="0" smtClean="0"/>
          </a:p>
          <a:p>
            <a:r>
              <a:rPr lang="pt-BR" baseline="0" dirty="0" smtClean="0"/>
              <a:t>Em uma forma geral conseguimos captar, através do módulo Face, 8 expressões faciais (com a intensidade aplicada):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baseline="0" dirty="0" smtClean="0"/>
              <a:t>Sorriso;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baseline="0" dirty="0" smtClean="0"/>
              <a:t>Boca aberta;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baseline="0" dirty="0" smtClean="0"/>
              <a:t>Beijo (?), Duck face :^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baseline="0" dirty="0" smtClean="0"/>
              <a:t>Olho fechado (esquerdo e direito);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baseline="0" dirty="0" smtClean="0"/>
              <a:t>Movimento das pupilas (esquerda,direita, cima, baixo) de cada olho;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baseline="0" dirty="0" smtClean="0"/>
              <a:t>Sombrancelha levantada (esquerda e direita);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baseline="0" dirty="0" smtClean="0"/>
              <a:t>Sombrancelha abaixada (?) (esquerda e direita);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t-BR" baseline="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pt-BR" baseline="0" dirty="0" smtClean="0"/>
              <a:t>Mostrar implementação...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t-BR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9BDE64-6738-4829-89FD-888F4D82266C}" type="slidenum">
              <a:rPr lang="pt-BR" smtClean="0"/>
              <a:t>60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26049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>
                <a:hlinkClick r:id="rId3"/>
              </a:rPr>
              <a:t>https://software.intel.com/sites/landingpage/realsense/camera-sdk/2014gold/documentation/html/manuals_emotion_detection_via_senseman.html</a:t>
            </a:r>
            <a:endParaRPr lang="pt-BR" dirty="0" smtClean="0"/>
          </a:p>
          <a:p>
            <a:endParaRPr lang="pt-BR" dirty="0" smtClean="0"/>
          </a:p>
          <a:p>
            <a:r>
              <a:rPr lang="pt-BR" dirty="0" smtClean="0"/>
              <a:t>Apesar de ainda experimental,</a:t>
            </a:r>
            <a:r>
              <a:rPr lang="pt-BR" baseline="0" dirty="0" smtClean="0"/>
              <a:t> implementamos um sample utilizando o módulo de emoções. OBS: ele fica separado do módulo Face.</a:t>
            </a:r>
          </a:p>
          <a:p>
            <a:endParaRPr lang="pt-BR" baseline="0" dirty="0" smtClean="0"/>
          </a:p>
          <a:p>
            <a:r>
              <a:rPr lang="pt-BR" baseline="0" dirty="0" smtClean="0"/>
              <a:t>Baseando nas expressões detectadas, o algoritmo tenta prever as emoçõs do usuário, apresentando a intensidade de cada uma.</a:t>
            </a:r>
          </a:p>
          <a:p>
            <a:r>
              <a:rPr lang="pt-BR" baseline="0" dirty="0" smtClean="0"/>
              <a:t>6 emoções podem ser detectadas: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baseline="0" dirty="0" smtClean="0"/>
              <a:t>Irritado (ou Raiva);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baseline="0" dirty="0" smtClean="0"/>
              <a:t>Descontente;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baseline="0" dirty="0" smtClean="0"/>
              <a:t>Com medo;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baseline="0" dirty="0" smtClean="0"/>
              <a:t>Alegre;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baseline="0" dirty="0" smtClean="0"/>
              <a:t>Triste;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baseline="0" dirty="0" smtClean="0"/>
              <a:t>Surpreso.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t-BR" baseline="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pt-BR" baseline="0" dirty="0" smtClean="0"/>
              <a:t>Mostrar implementação...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9BDE64-6738-4829-89FD-888F4D82266C}" type="slidenum">
              <a:rPr lang="pt-BR" smtClean="0"/>
              <a:t>61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04791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Reference links:</a:t>
            </a:r>
          </a:p>
          <a:p>
            <a:pPr marL="0" lvl="0" indent="0">
              <a:buNone/>
            </a:pPr>
            <a:r>
              <a:rPr lang="en-US" dirty="0" smtClean="0">
                <a:hlinkClick r:id="rId3"/>
              </a:rPr>
              <a:t>https://software.intel.com/sites/landingpage/realsense/camera-sdk/2014gold/documentation/html/manuals_speech_recognition_procedure.html</a:t>
            </a:r>
            <a:endParaRPr lang="en-US" dirty="0" smtClean="0"/>
          </a:p>
          <a:p>
            <a:pPr marL="0" lvl="0" indent="0">
              <a:buNone/>
            </a:pPr>
            <a:r>
              <a:rPr lang="en-US" dirty="0" smtClean="0">
                <a:hlinkClick r:id="rId4"/>
              </a:rPr>
              <a:t>https://software.intel.com/sites/landingpage/realsense/camera-sdk/2014gold/documentation/html/manuals_command_control_and_dictation.html</a:t>
            </a:r>
            <a:endParaRPr lang="en-US" dirty="0" smtClean="0"/>
          </a:p>
          <a:p>
            <a:pPr marL="0" lvl="0" indent="0">
              <a:buNone/>
            </a:pPr>
            <a:r>
              <a:rPr lang="en-US" dirty="0" smtClean="0">
                <a:hlinkClick r:id="rId5"/>
              </a:rPr>
              <a:t>https://software.intel.com/sites/landingpage/realsense/camera-sdk/2014gold/documentation/html/manuals_handle_recognition_events.html</a:t>
            </a:r>
            <a:endParaRPr lang="en-US" dirty="0" smtClean="0"/>
          </a:p>
          <a:p>
            <a:pPr marL="0" lvl="0" indent="0">
              <a:buNone/>
            </a:pPr>
            <a:r>
              <a:rPr lang="en-US" dirty="0" smtClean="0">
                <a:hlinkClick r:id="rId6"/>
              </a:rPr>
              <a:t>https://software.intel.com/sites/landingpage/realsense/camera-sdk/2014gold/documentation/html/manuals_about_audio_recording_level.html</a:t>
            </a:r>
            <a:endParaRPr lang="en-US" dirty="0" smtClean="0"/>
          </a:p>
          <a:p>
            <a:pPr marL="0" lvl="0" indent="0">
              <a:buNone/>
            </a:pPr>
            <a:r>
              <a:rPr lang="en-US" dirty="0" smtClean="0">
                <a:hlinkClick r:id="rId7"/>
              </a:rPr>
              <a:t>https://software.intel.com/sites/landingpage/realsense/camera-sdk/2014gold/documentation/html/manuals_about_confidence_level.html</a:t>
            </a:r>
            <a:endParaRPr lang="en-US" dirty="0" smtClean="0"/>
          </a:p>
          <a:p>
            <a:endParaRPr lang="pt-BR" dirty="0" smtClean="0"/>
          </a:p>
          <a:p>
            <a:r>
              <a:rPr lang="pt-BR" dirty="0" smtClean="0"/>
              <a:t>Neste modo,</a:t>
            </a:r>
            <a:r>
              <a:rPr lang="pt-BR" baseline="0" dirty="0" smtClean="0"/>
              <a:t> dizemos quais os comandos podem ser pronunciados, fazendo então um filtro para o algoritmo de detecção. </a:t>
            </a:r>
          </a:p>
          <a:p>
            <a:r>
              <a:rPr lang="pt-BR" baseline="0" dirty="0" smtClean="0"/>
              <a:t>Um exemplo de uso seria o comando “play” para tocar uma música na sua aplicação.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9BDE64-6738-4829-89FD-888F4D82266C}" type="slidenum">
              <a:rPr lang="pt-BR" smtClean="0"/>
              <a:t>62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35950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>
                <a:hlinkClick r:id="rId3"/>
              </a:rPr>
              <a:t>https://software.intel.com/sites/landingpage/realsense/camera-sdk/2014gold/documentation/html/manuals_speech_synthesis.html</a:t>
            </a:r>
            <a:endParaRPr lang="pt-BR" dirty="0" smtClean="0"/>
          </a:p>
          <a:p>
            <a:endParaRPr lang="pt-BR" dirty="0" smtClean="0"/>
          </a:p>
          <a:p>
            <a:r>
              <a:rPr lang="pt-BR" dirty="0" smtClean="0"/>
              <a:t>Basicamente um text-to-speech. Definimos o texto a ser falado e o módulo encarrega-se</a:t>
            </a:r>
            <a:r>
              <a:rPr lang="pt-BR" baseline="0" dirty="0" smtClean="0"/>
              <a:t> de reproduzir através do AudioManager instanciado.</a:t>
            </a:r>
            <a:endParaRPr lang="pt-BR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9BDE64-6738-4829-89FD-888F4D82266C}" type="slidenum">
              <a:rPr lang="pt-BR" smtClean="0"/>
              <a:t>63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05665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hlinkClick r:id="rId3"/>
              </a:rPr>
              <a:t>https://software.intel.com/sites/landingpage/realsense/camera-sdk/2014gold/documentation/html/manuals_user_segmentation.html</a:t>
            </a:r>
            <a:endParaRPr lang="en-US" dirty="0" smtClean="0"/>
          </a:p>
          <a:p>
            <a:endParaRPr lang="pt-BR" dirty="0" smtClean="0"/>
          </a:p>
          <a:p>
            <a:r>
              <a:rPr lang="pt-BR" dirty="0" smtClean="0"/>
              <a:t>O módulo de segmentação encarrega-se</a:t>
            </a:r>
            <a:r>
              <a:rPr lang="pt-BR" baseline="0" dirty="0" smtClean="0"/>
              <a:t> de gerar as imagens removendo boa parte do background. Feita a remoção, podemos adicionar o fundo que queremos via código.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9BDE64-6738-4829-89FD-888F4D82266C}" type="slidenum">
              <a:rPr lang="pt-BR" smtClean="0"/>
              <a:t>64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81344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Reference Links:</a:t>
            </a:r>
          </a:p>
          <a:p>
            <a:pPr lvl="0"/>
            <a:r>
              <a:rPr lang="en-US" dirty="0" smtClean="0">
                <a:hlinkClick r:id="rId3"/>
              </a:rPr>
              <a:t>https://software.intel.com/sites/landingpage/realsense/camera-sdk/2014gold/documentation/html/manuals_object_tracking.html</a:t>
            </a:r>
            <a:endParaRPr lang="en-US" dirty="0" smtClean="0"/>
          </a:p>
          <a:p>
            <a:pPr lvl="0"/>
            <a:r>
              <a:rPr lang="en-US" dirty="0" smtClean="0">
                <a:hlinkClick r:id="rId4"/>
              </a:rPr>
              <a:t>https://software.intel.com/sites/landingpage/realsense/camera-sdk/2014gold/documentation/html/manuals_object_tracking_via_sense_manager.html</a:t>
            </a:r>
            <a:endParaRPr lang="en-US" dirty="0" smtClean="0"/>
          </a:p>
          <a:p>
            <a:pPr lvl="0"/>
            <a:r>
              <a:rPr lang="en-US" dirty="0" smtClean="0">
                <a:hlinkClick r:id="rId5"/>
              </a:rPr>
              <a:t>https://software.intel.com/sites/landingpage/realsense/camera-sdk/2014gold/documentation/html/manuals_configuration_and_tracking_dat.html</a:t>
            </a:r>
            <a:endParaRPr lang="en-US" dirty="0" smtClean="0"/>
          </a:p>
          <a:p>
            <a:pPr lvl="0"/>
            <a:r>
              <a:rPr lang="en-US" dirty="0" smtClean="0">
                <a:hlinkClick r:id="rId6"/>
              </a:rPr>
              <a:t>https://software.intel.com/sites/landingpage/realsense/camera-sdk/2014gold/documentation/html/manuals_the_metaio_toolbox.html</a:t>
            </a:r>
            <a:endParaRPr lang="en-US" dirty="0" smtClean="0"/>
          </a:p>
          <a:p>
            <a:endParaRPr lang="pt-BR" dirty="0" smtClean="0"/>
          </a:p>
          <a:p>
            <a:r>
              <a:rPr lang="pt-BR" dirty="0" smtClean="0"/>
              <a:t>Temos dois modos</a:t>
            </a:r>
            <a:r>
              <a:rPr lang="pt-BR" baseline="0" dirty="0" smtClean="0"/>
              <a:t> de rastreamento de objetos: 2d e 3d</a:t>
            </a:r>
          </a:p>
          <a:p>
            <a:r>
              <a:rPr lang="pt-BR" baseline="0" dirty="0" smtClean="0"/>
              <a:t>Iremos mostrar uma implementação do Object Tracking 2d. Passamos uma imagem/foto do objeto (no caso uma tag), carregamos nas configurações do módulo e o mesmo se encarrega de rastrear.</a:t>
            </a:r>
          </a:p>
          <a:p>
            <a:endParaRPr lang="pt-BR" baseline="0" dirty="0" smtClean="0"/>
          </a:p>
          <a:p>
            <a:r>
              <a:rPr lang="pt-BR" baseline="0" dirty="0" smtClean="0"/>
              <a:t>Devemos lembrar que, para o reconhecimento de objetos (3d ou 2d), devemos antes de tudo calibrar a câmera (podemos mostrar como fazer isso, mas depende do tempo que tivermos);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9BDE64-6738-4829-89FD-888F4D82266C}" type="slidenum">
              <a:rPr lang="pt-BR" smtClean="0"/>
              <a:t>65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26384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Reference Links:</a:t>
            </a:r>
          </a:p>
          <a:p>
            <a:pPr lvl="0"/>
            <a:r>
              <a:rPr lang="en-US" dirty="0" smtClean="0">
                <a:hlinkClick r:id="rId3"/>
              </a:rPr>
              <a:t>https://software.intel.com/sites/landingpage/realsense/camera-sdk/2014gold/documentation/html/manuals_object_tracking.html</a:t>
            </a:r>
            <a:endParaRPr lang="en-US" dirty="0" smtClean="0"/>
          </a:p>
          <a:p>
            <a:pPr lvl="0"/>
            <a:r>
              <a:rPr lang="en-US" dirty="0" smtClean="0">
                <a:hlinkClick r:id="rId4"/>
              </a:rPr>
              <a:t>https://software.intel.com/sites/landingpage/realsense/camera-sdk/2014gold/documentation/html/manuals_object_tracking_via_sense_manager.html</a:t>
            </a:r>
            <a:endParaRPr lang="en-US" dirty="0" smtClean="0"/>
          </a:p>
          <a:p>
            <a:pPr lvl="0"/>
            <a:r>
              <a:rPr lang="en-US" dirty="0" smtClean="0">
                <a:hlinkClick r:id="rId5"/>
              </a:rPr>
              <a:t>https://software.intel.com/sites/landingpage/realsense/camera-sdk/2014gold/documentation/html/manuals_configuration_and_tracking_dat.html</a:t>
            </a:r>
            <a:endParaRPr lang="en-US" dirty="0" smtClean="0"/>
          </a:p>
          <a:p>
            <a:pPr lvl="0"/>
            <a:r>
              <a:rPr lang="en-US" dirty="0" smtClean="0">
                <a:hlinkClick r:id="rId6"/>
              </a:rPr>
              <a:t>https://software.intel.com/sites/landingpage/realsense/camera-sdk/2014gold/documentation/html/manuals_the_metaio_toolbox.html</a:t>
            </a:r>
            <a:endParaRPr lang="en-US" dirty="0" smtClean="0"/>
          </a:p>
          <a:p>
            <a:endParaRPr lang="pt-BR" dirty="0" smtClean="0"/>
          </a:p>
          <a:p>
            <a:r>
              <a:rPr lang="pt-BR" dirty="0" smtClean="0"/>
              <a:t>Temos dois modos</a:t>
            </a:r>
            <a:r>
              <a:rPr lang="pt-BR" baseline="0" dirty="0" smtClean="0"/>
              <a:t> de rastreamento de objetos: 2d e 3d</a:t>
            </a:r>
          </a:p>
          <a:p>
            <a:r>
              <a:rPr lang="pt-BR" baseline="0" dirty="0" smtClean="0"/>
              <a:t>Iremos mostrar uma implementação do Object Tracking 2d. Passamos uma imagem/foto do objeto (no caso uma tag), carregamos nas configurações do módulo e o mesmo se encarrega de rastrear.</a:t>
            </a:r>
          </a:p>
          <a:p>
            <a:endParaRPr lang="pt-BR" baseline="0" dirty="0" smtClean="0"/>
          </a:p>
          <a:p>
            <a:r>
              <a:rPr lang="pt-BR" baseline="0" dirty="0" smtClean="0"/>
              <a:t>Devemos lembrar que, para o reconhecimento de objetos (3d ou 2d), devemos antes de tudo calibrar a câmera (podemos mostrar como fazer isso, mas depende do tempo que tivermos);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9BDE64-6738-4829-89FD-888F4D82266C}" type="slidenum">
              <a:rPr lang="pt-BR" smtClean="0"/>
              <a:t>66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1558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principal câmera que temos no momento é a F200 que vocês podem ver nessa foto.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9BDE64-6738-4829-89FD-888F4D82266C}" type="slidenum">
              <a:rPr lang="pt-BR" smtClean="0"/>
              <a:t>49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50246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9BDE64-6738-4829-89FD-888F4D82266C}" type="slidenum">
              <a:rPr lang="pt-BR" smtClean="0"/>
              <a:t>69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05065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>
                <a:latin typeface="Segoe UI" pitchFamily="34" charset="0"/>
              </a:rPr>
              <a:t>Build 2015</a:t>
            </a:r>
            <a:endParaRPr lang="en-US" dirty="0">
              <a:latin typeface="Segoe UI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31467" eaLnBrk="0" hangingPunct="0"/>
            <a:r>
              <a:rPr lang="en-US" sz="40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  <a:endParaRPr lang="en-US" sz="400" dirty="0" smtClean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AA66CCBB-BF79-47D7-A081-F9CDF0841426}" type="datetime8">
              <a:rPr lang="en-US" smtClean="0"/>
              <a:t>10/12/2015 10:40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4237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>
                <a:latin typeface="Segoe UI" pitchFamily="34" charset="0"/>
              </a:rPr>
              <a:t>Build 2015</a:t>
            </a:r>
            <a:endParaRPr lang="en-US" dirty="0">
              <a:latin typeface="Segoe UI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31467" eaLnBrk="0" hangingPunct="0"/>
            <a:r>
              <a:rPr lang="en-US" sz="40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  <a:endParaRPr lang="en-US" sz="400" dirty="0" smtClean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14F6524D-8DBB-40FB-97D7-D73422B731F2}" type="datetime8">
              <a:rPr lang="en-US" smtClean="0"/>
              <a:t>10/12/2015 10:40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4807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>
                <a:latin typeface="Segoe UI" pitchFamily="34" charset="0"/>
              </a:rPr>
              <a:t>Build 2015</a:t>
            </a:r>
            <a:endParaRPr lang="en-US" dirty="0">
              <a:latin typeface="Segoe UI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31467" eaLnBrk="0" hangingPunct="0"/>
            <a:r>
              <a:rPr lang="en-US" sz="40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  <a:endParaRPr lang="en-US" sz="400" dirty="0" smtClean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61B09C08-0743-458E-91F1-DFAA962BC23F}" type="datetime8">
              <a:rPr lang="en-US" smtClean="0"/>
              <a:t>10/12/2015 10:40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5296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Colocar contatos: Carrara,</a:t>
            </a:r>
            <a:r>
              <a:rPr lang="pt-BR" baseline="0" dirty="0" smtClean="0"/>
              <a:t> Felipe e João Pedro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9BDE64-6738-4829-89FD-888F4D82266C}" type="slidenum">
              <a:rPr lang="pt-BR" smtClean="0"/>
              <a:t>78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7972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Color Camera</a:t>
            </a:r>
          </a:p>
          <a:p>
            <a:pPr lvl="1"/>
            <a:r>
              <a:rPr lang="pt-BR" dirty="0" smtClean="0"/>
              <a:t>Resolution: 	1080p@30FPS</a:t>
            </a:r>
            <a:r>
              <a:rPr lang="pt-BR" baseline="0" dirty="0" smtClean="0"/>
              <a:t> (FHD)</a:t>
            </a:r>
          </a:p>
          <a:p>
            <a:pPr lvl="1"/>
            <a:r>
              <a:rPr lang="pt-BR" baseline="0" dirty="0" smtClean="0"/>
              <a:t>Active Pixels: 	1920x1080 (2M)</a:t>
            </a:r>
          </a:p>
          <a:p>
            <a:pPr lvl="1"/>
            <a:r>
              <a:rPr lang="pt-BR" baseline="0" dirty="0" smtClean="0"/>
              <a:t>Aspect Ratio: 	16:9</a:t>
            </a:r>
          </a:p>
          <a:p>
            <a:pPr lvl="1"/>
            <a:r>
              <a:rPr lang="pt-BR" baseline="0" dirty="0" smtClean="0"/>
              <a:t>Frame Rate:	30/60/120 FPS</a:t>
            </a:r>
          </a:p>
          <a:p>
            <a:pPr lvl="1"/>
            <a:r>
              <a:rPr lang="pt-BR" baseline="0" dirty="0" smtClean="0"/>
              <a:t>Field of View:	77º x 43º x 70º (Cone) (D x V x H)</a:t>
            </a:r>
          </a:p>
          <a:p>
            <a:pPr lvl="1"/>
            <a:r>
              <a:rPr lang="pt-BR" baseline="0" dirty="0" smtClean="0"/>
              <a:t>Color Formats:	YUV4:2:2 (Skype/Lync Modes**)</a:t>
            </a:r>
          </a:p>
          <a:p>
            <a:endParaRPr lang="pt-BR" baseline="0" dirty="0" smtClean="0"/>
          </a:p>
          <a:p>
            <a:r>
              <a:rPr lang="pt-BR" baseline="0" dirty="0" smtClean="0"/>
              <a:t>Depth (IR) Camera</a:t>
            </a:r>
          </a:p>
          <a:p>
            <a:pPr lvl="1"/>
            <a:r>
              <a:rPr lang="pt-BR" dirty="0" smtClean="0"/>
              <a:t>Resolution: 	640x480@60FPS (VGA), HVGA@120FPS</a:t>
            </a:r>
          </a:p>
          <a:p>
            <a:pPr lvl="1"/>
            <a:r>
              <a:rPr lang="pt-BR" baseline="0" dirty="0" smtClean="0"/>
              <a:t>		640x480@120FPS (IR)</a:t>
            </a:r>
          </a:p>
          <a:p>
            <a:pPr lvl="1"/>
            <a:endParaRPr lang="pt-BR" baseline="0" dirty="0" smtClean="0"/>
          </a:p>
          <a:p>
            <a:pPr lvl="1"/>
            <a:r>
              <a:rPr lang="pt-BR" baseline="0" dirty="0" smtClean="0"/>
              <a:t>Active Pixels: 	640x480(VGA)</a:t>
            </a:r>
          </a:p>
          <a:p>
            <a:pPr lvl="1"/>
            <a:endParaRPr lang="pt-BR" baseline="0" dirty="0" smtClean="0"/>
          </a:p>
          <a:p>
            <a:pPr lvl="1"/>
            <a:r>
              <a:rPr lang="pt-BR" baseline="0" dirty="0" smtClean="0"/>
              <a:t>Aspect Ratio: 	4:3</a:t>
            </a:r>
          </a:p>
          <a:p>
            <a:pPr lvl="1"/>
            <a:endParaRPr lang="pt-BR" baseline="0" dirty="0" smtClean="0"/>
          </a:p>
          <a:p>
            <a:pPr lvl="1"/>
            <a:r>
              <a:rPr lang="pt-BR" baseline="0" dirty="0" smtClean="0"/>
              <a:t>Frame Rate:	30/60/120 FPS (Depth)</a:t>
            </a:r>
          </a:p>
          <a:p>
            <a:pPr lvl="1"/>
            <a:r>
              <a:rPr lang="pt-BR" baseline="0" dirty="0" smtClean="0"/>
              <a:t>		120FPS (IR)</a:t>
            </a:r>
          </a:p>
          <a:p>
            <a:pPr lvl="1"/>
            <a:endParaRPr lang="pt-BR" baseline="0" dirty="0" smtClean="0"/>
          </a:p>
          <a:p>
            <a:pPr lvl="1"/>
            <a:r>
              <a:rPr lang="pt-BR" baseline="0" dirty="0" smtClean="0"/>
              <a:t>Field of View:	90º x 59º x 73º (Cone)</a:t>
            </a:r>
          </a:p>
          <a:p>
            <a:pPr lvl="1"/>
            <a:r>
              <a:rPr lang="pt-BR" baseline="0" dirty="0" smtClean="0"/>
              <a:t>		IR Projector FOV: N/A x 56º x 72º (Pyramid)</a:t>
            </a:r>
          </a:p>
          <a:p>
            <a:pPr lvl="1"/>
            <a:endParaRPr lang="pt-BR" baseline="0" dirty="0" smtClean="0"/>
          </a:p>
          <a:p>
            <a:pPr lvl="1"/>
            <a:r>
              <a:rPr lang="pt-BR" baseline="0" dirty="0" smtClean="0"/>
              <a:t>Color Formats:	N/A</a:t>
            </a:r>
          </a:p>
          <a:p>
            <a:endParaRPr lang="pt-BR" baseline="0" dirty="0" smtClean="0"/>
          </a:p>
          <a:p>
            <a:endParaRPr lang="pt-BR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9BDE64-6738-4829-89FD-888F4D82266C}" type="slidenum">
              <a:rPr lang="pt-BR" smtClean="0"/>
              <a:t>50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27387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Onde está o RealSense?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Até o ano passado estivemos trabalhando com o ecosistema para distibuir kits de desenvolvimento e garantir que desenvolvedores como vocês começassem a criar usos bacanas para essa tecnologia.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agora estamos trabalhando para espalhar o RealSense por vários devices junto com vários parceiros do ecosistema para que os primeiros devices cheguem ao mercado entre 2014 e 2015. Inclusive alguns já foram anunciados na CES: mostram alguns deles.</a:t>
            </a:r>
            <a:endParaRPr lang="pt-B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C8689-8455-3546-ADF9-3B7273760F66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8867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Basicamente trabalhamos com duas partes: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Intel RealSense 3D Camera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Intel RealSense SDK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 além disso estamos trabalhando em duas câmeras adicionais para ampliar os modelos de uso e possibilidade de integração, e teremos: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R200 Snapshot: camera mais simples com foco em telefones e tablets e uso mais casual. Trabalha com pós processamento das imagens depois da captura. Sim é a camera que esta no tablet da Dell.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R200: a F200 é uma camera com objetivo de capturar interações com o usuário (Front or User Facing). Já a R200 é conhecida como World Facing camera e tem a proposta de capturar informações sobre o ambiente onde o device esta inserido.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F200: </a:t>
            </a:r>
            <a:r>
              <a:rPr lang="en-US" dirty="0" err="1" smtClean="0"/>
              <a:t>Interações</a:t>
            </a:r>
            <a:r>
              <a:rPr lang="en-US" dirty="0" smtClean="0"/>
              <a:t> </a:t>
            </a:r>
            <a:r>
              <a:rPr lang="en-US" dirty="0" err="1" smtClean="0"/>
              <a:t>naturais</a:t>
            </a:r>
            <a:r>
              <a:rPr lang="en-US" dirty="0" smtClean="0"/>
              <a:t>, </a:t>
            </a:r>
            <a:r>
              <a:rPr lang="en-US" dirty="0" err="1" smtClean="0"/>
              <a:t>imersivas</a:t>
            </a:r>
            <a:r>
              <a:rPr lang="en-US" dirty="0" smtClean="0"/>
              <a:t>, </a:t>
            </a:r>
            <a:r>
              <a:rPr lang="en-US" dirty="0" err="1" smtClean="0"/>
              <a:t>colaboração</a:t>
            </a:r>
            <a:r>
              <a:rPr lang="en-US" dirty="0" smtClean="0"/>
              <a:t>, </a:t>
            </a:r>
            <a:r>
              <a:rPr lang="en-US" dirty="0" err="1" smtClean="0"/>
              <a:t>jogos</a:t>
            </a:r>
            <a:r>
              <a:rPr lang="en-US" dirty="0" smtClean="0"/>
              <a:t>, </a:t>
            </a:r>
            <a:r>
              <a:rPr lang="en-US" dirty="0" err="1" smtClean="0"/>
              <a:t>aprendizagem</a:t>
            </a:r>
            <a:r>
              <a:rPr lang="en-US" dirty="0" smtClean="0"/>
              <a:t> e </a:t>
            </a:r>
            <a:r>
              <a:rPr lang="en-US" dirty="0" err="1" smtClean="0"/>
              <a:t>scaneamento</a:t>
            </a:r>
            <a:r>
              <a:rPr lang="en-US" dirty="0" smtClean="0"/>
              <a:t> 3D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Snapshot: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Medições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distância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foco</a:t>
            </a:r>
            <a:r>
              <a:rPr lang="en-US" baseline="0" dirty="0" smtClean="0"/>
              <a:t> e </a:t>
            </a:r>
            <a:r>
              <a:rPr lang="en-US" baseline="0" dirty="0" err="1" smtClean="0"/>
              <a:t>cor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filtros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movimento</a:t>
            </a:r>
            <a:endParaRPr lang="en-US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R200: </a:t>
            </a:r>
            <a:r>
              <a:rPr lang="en-US" baseline="0" dirty="0" err="1" smtClean="0"/>
              <a:t>Realidade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Aumentada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criação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conteúdo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scaneamento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objetos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9BDE64-6738-4829-89FD-888F4D82266C}" type="slidenum">
              <a:rPr lang="pt-BR" smtClean="0"/>
              <a:t>52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2805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Explorar o público (colocar essas perguntas na pesquisa final)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Quem conhece RealSense?	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Quem desenvolve utilizando o RealSense SDK versão 2014?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Quem desenvolve outros SDKs que trabalham com este tipo de tecnologia? (Leap Motion, Kinect, etc)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9BDE64-6738-4829-89FD-888F4D82266C}" type="slidenum">
              <a:rPr lang="pt-BR" smtClean="0"/>
              <a:t>53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1323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pt-BR" dirty="0" smtClean="0"/>
              <a:t>APIs e ferramentas para implementação de NUI</a:t>
            </a:r>
          </a:p>
          <a:p>
            <a:pPr>
              <a:spcBef>
                <a:spcPts val="1200"/>
              </a:spcBef>
            </a:pPr>
            <a:endParaRPr lang="pt-BR" dirty="0" smtClean="0"/>
          </a:p>
          <a:p>
            <a:pPr>
              <a:spcBef>
                <a:spcPts val="1200"/>
              </a:spcBef>
            </a:pPr>
            <a:r>
              <a:rPr lang="pt-BR" dirty="0" smtClean="0"/>
              <a:t>Acessível para iniciantes e extensível para experts</a:t>
            </a:r>
          </a:p>
          <a:p>
            <a:pPr>
              <a:spcBef>
                <a:spcPts val="1200"/>
              </a:spcBef>
            </a:pPr>
            <a:endParaRPr lang="pt-BR" dirty="0" smtClean="0"/>
          </a:p>
          <a:p>
            <a:pPr>
              <a:spcBef>
                <a:spcPts val="1200"/>
              </a:spcBef>
            </a:pPr>
            <a:r>
              <a:rPr lang="pt-BR" dirty="0" smtClean="0"/>
              <a:t>Foco do app aonde mais importa: conteúdo</a:t>
            </a:r>
          </a:p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9BDE64-6738-4829-89FD-888F4D82266C}" type="slidenum">
              <a:rPr lang="pt-BR" smtClean="0"/>
              <a:t>54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6510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Arrumar fundo azul</a:t>
            </a:r>
            <a:r>
              <a:rPr lang="pt-BR" baseline="0" dirty="0" smtClean="0"/>
              <a:t> da imagem **</a:t>
            </a:r>
            <a:endParaRPr lang="pt-BR" dirty="0" smtClean="0"/>
          </a:p>
          <a:p>
            <a:r>
              <a:rPr lang="pt-BR" dirty="0" smtClean="0"/>
              <a:t>Reference Links: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 smtClean="0">
                <a:hlinkClick r:id="rId3"/>
              </a:rPr>
              <a:t>https://software.intel.com/sites/landingpage/realsense/camera-sdk/2014gold/documentation/html/manuals_programming_guide_gesture.html</a:t>
            </a:r>
            <a:endParaRPr lang="en-US" dirty="0" smtClean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 smtClean="0">
                <a:hlinkClick r:id="rId3"/>
              </a:rPr>
              <a:t>https://software.intel.com/sites/landingpage/realsense/camera-sdk/2014gold/documentation/html/manuals_programming_guide_gesture.html</a:t>
            </a:r>
            <a:endParaRPr lang="en-US" dirty="0" smtClean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 smtClean="0">
                <a:hlinkClick r:id="rId4"/>
              </a:rPr>
              <a:t>https://software.intel.com/sites/landingpage/realsense/camera-sdk/2014gold/documentation/html/manuals_general_procedure_2.html</a:t>
            </a:r>
            <a:endParaRPr lang="en-US" dirty="0" smtClean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 smtClean="0">
                <a:hlinkClick r:id="rId5"/>
              </a:rPr>
              <a:t>https://software.intel.com/sites/landingpage/realsense/camera-sdk/2014gold/documentation/html/manuals_hand_calibration_data.html</a:t>
            </a:r>
            <a:endParaRPr lang="en-US" dirty="0" smtClean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>
                <a:hlinkClick r:id="rId6"/>
              </a:rPr>
              <a:t>https://software.intel.com/sites/landingpage/realsense/camera-sdk/2014gold/documentation/html/manuals_alternative_hand_tracking_solu.html</a:t>
            </a:r>
            <a:endParaRPr lang="en-US" dirty="0" smtClean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pt-BR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 smtClean="0"/>
              <a:t>Em Rastreamento</a:t>
            </a:r>
            <a:r>
              <a:rPr lang="pt-BR" baseline="0" dirty="0" smtClean="0"/>
              <a:t> e Pontos, podemos colher os dados de cada um dos 22 pontos, sabendo também qual o lado do corpo (esquerda ou direira) pertencem.</a:t>
            </a:r>
            <a:endParaRPr lang="en-US" dirty="0" smtClean="0"/>
          </a:p>
          <a:p>
            <a:endParaRPr lang="pt-BR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9BDE64-6738-4829-89FD-888F4D82266C}" type="slidenum">
              <a:rPr lang="pt-BR" smtClean="0"/>
              <a:t>55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83241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Reference Links: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 smtClean="0">
                <a:hlinkClick r:id="rId3"/>
              </a:rPr>
              <a:t>https://software.intel.com/sites/landingpage/realsense/camera-sdk/2014gold/documentation/html/manuals_pose_and_gesture_recognition.html</a:t>
            </a:r>
            <a:endParaRPr lang="en-US" dirty="0" smtClean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 smtClean="0">
                <a:hlinkClick r:id="rId4"/>
              </a:rPr>
              <a:t>https://software.intel.com/sites/landingpage/realsense/camera-sdk/2014gold/documentation/html/manuals_gesture_interaction_guide.html</a:t>
            </a:r>
            <a:endParaRPr lang="en-US" dirty="0" smtClean="0"/>
          </a:p>
          <a:p>
            <a:endParaRPr lang="pt-BR" dirty="0" smtClean="0"/>
          </a:p>
          <a:p>
            <a:r>
              <a:rPr lang="pt-BR" dirty="0" smtClean="0"/>
              <a:t>** ERRO NAS</a:t>
            </a:r>
            <a:r>
              <a:rPr lang="pt-BR" baseline="0" dirty="0" smtClean="0"/>
              <a:t> IMAGENS ** TAP GESTURE</a:t>
            </a:r>
            <a:endParaRPr lang="pt-BR" dirty="0" smtClean="0"/>
          </a:p>
          <a:p>
            <a:endParaRPr lang="pt-BR" dirty="0" smtClean="0"/>
          </a:p>
          <a:p>
            <a:r>
              <a:rPr lang="pt-BR" dirty="0" smtClean="0"/>
              <a:t>Aqui observamos</a:t>
            </a:r>
            <a:r>
              <a:rPr lang="pt-BR" baseline="0" dirty="0" smtClean="0"/>
              <a:t> os gestos que compõem a RealSense SDK: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pt-BR" baseline="0" dirty="0" smtClean="0"/>
              <a:t>SpreadFingers ou Big5, gesto estático, o mais simples identificando uma mão aberta;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pt-BR" dirty="0" smtClean="0"/>
              <a:t>V-Sign, ou</a:t>
            </a:r>
            <a:r>
              <a:rPr lang="pt-BR" baseline="0" dirty="0" smtClean="0"/>
              <a:t> mais conhecido V de vitória. Também estático;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pt-BR" dirty="0" smtClean="0"/>
              <a:t>Tap, representa um gesto dinâmico de pressionar;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pt-BR" dirty="0" smtClean="0"/>
              <a:t>Wave,</a:t>
            </a:r>
            <a:r>
              <a:rPr lang="pt-BR" baseline="0" dirty="0" smtClean="0"/>
              <a:t> gesto dinâmico que representa para nós um “tchau”;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9BDE64-6738-4829-89FD-888F4D82266C}" type="slidenum">
              <a:rPr lang="pt-BR" smtClean="0"/>
              <a:t>56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3227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gray">
          <a:xfrm>
            <a:off x="0" y="2825016"/>
            <a:ext cx="12188952" cy="3180930"/>
          </a:xfrm>
          <a:prstGeom prst="rect">
            <a:avLst/>
          </a:prstGeom>
          <a:solidFill>
            <a:schemeClr val="bg1">
              <a:lumMod val="85000"/>
              <a:lumOff val="1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ectangle 6"/>
          <p:cNvSpPr/>
          <p:nvPr userDrawn="1"/>
        </p:nvSpPr>
        <p:spPr bwMode="black">
          <a:xfrm>
            <a:off x="0" y="3075711"/>
            <a:ext cx="12188952" cy="263929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white">
          <a:xfrm>
            <a:off x="1066800" y="3165765"/>
            <a:ext cx="10058400" cy="1711037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05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white">
          <a:xfrm>
            <a:off x="1066800" y="4953000"/>
            <a:ext cx="10058400" cy="6858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50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44405" y="3383018"/>
            <a:ext cx="2235512" cy="12765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2" y="1189176"/>
            <a:ext cx="5378548" cy="2714461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8"/>
            </a:lvl1pPr>
            <a:lvl2pPr marL="0" indent="0">
              <a:buNone/>
              <a:defRPr sz="1961"/>
            </a:lvl2pPr>
            <a:lvl3pPr marL="227165" indent="0">
              <a:buNone/>
              <a:tabLst/>
              <a:defRPr sz="1961"/>
            </a:lvl3pPr>
            <a:lvl4pPr marL="451219" indent="0">
              <a:buNone/>
              <a:defRPr/>
            </a:lvl4pPr>
            <a:lvl5pPr marL="672161" indent="0">
              <a:buNone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9176"/>
            <a:ext cx="5378548" cy="2714461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8"/>
            </a:lvl1pPr>
            <a:lvl2pPr marL="0" indent="0">
              <a:buNone/>
              <a:defRPr sz="1961"/>
            </a:lvl2pPr>
            <a:lvl3pPr marL="227165" indent="0">
              <a:buNone/>
              <a:tabLst/>
              <a:defRPr sz="1961"/>
            </a:lvl3pPr>
            <a:lvl4pPr marL="451219" indent="0">
              <a:buNone/>
              <a:defRPr/>
            </a:lvl4pPr>
            <a:lvl5pPr marL="672161" indent="0">
              <a:buNone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8354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cap="none" spc="0">
                <a:ln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257174" y="1204913"/>
            <a:ext cx="11934825" cy="5653087"/>
          </a:xfrm>
        </p:spPr>
        <p:txBody>
          <a:bodyPr vert="horz" lIns="137160" tIns="109728" rIns="137160" bIns="109728" rtlCol="0">
            <a:noAutofit/>
          </a:bodyPr>
          <a:lstStyle>
            <a:lvl1pPr>
              <a:defRPr lang="en-US" b="1" cap="none" spc="0" dirty="0" smtClean="0">
                <a:ln>
                  <a:noFill/>
                </a:ln>
                <a:solidFill>
                  <a:schemeClr val="tx1"/>
                </a:solidFill>
                <a:effectLst/>
              </a:defRPr>
            </a:lvl1pPr>
            <a:lvl2pPr>
              <a:defRPr lang="en-US" sz="2400" b="0" cap="none" spc="0" dirty="0" smtClean="0">
                <a:ln>
                  <a:noFill/>
                </a:ln>
                <a:solidFill>
                  <a:schemeClr val="accent1"/>
                </a:solidFill>
                <a:effectLst/>
              </a:defRPr>
            </a:lvl2pPr>
            <a:lvl3pPr>
              <a:defRPr lang="en-US" sz="2400" b="0" cap="none" spc="0" dirty="0" smtClean="0">
                <a:ln>
                  <a:noFill/>
                </a:ln>
                <a:solidFill>
                  <a:schemeClr val="accent3"/>
                </a:solidFill>
                <a:effectLst/>
              </a:defRPr>
            </a:lvl3pPr>
            <a:lvl4pPr>
              <a:defRPr lang="en-US" sz="2400" b="0" cap="none" spc="0" dirty="0" smtClean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</a:defRPr>
            </a:lvl4pPr>
            <a:lvl5pPr>
              <a:defRPr lang="en-US" sz="2400" b="0" cap="none" spc="0" dirty="0">
                <a:ln>
                  <a:noFill/>
                </a:ln>
                <a:effectLst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105783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en-US" sz="2000" dirty="0" err="1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4053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all 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9239" y="2948901"/>
            <a:ext cx="11637012" cy="960199"/>
          </a:xfrm>
        </p:spPr>
        <p:txBody>
          <a:bodyPr anchor="ctr" anchorCtr="0">
            <a:spAutoFit/>
          </a:bodyPr>
          <a:lstStyle>
            <a:lvl1pPr algn="l">
              <a:defRPr sz="5333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9406400" y="5861707"/>
            <a:ext cx="2343449" cy="513900"/>
            <a:chOff x="3484562" y="4392613"/>
            <a:chExt cx="6862764" cy="1504950"/>
          </a:xfrm>
          <a:solidFill>
            <a:schemeClr val="bg1"/>
          </a:solidFill>
        </p:grpSpPr>
        <p:sp>
          <p:nvSpPr>
            <p:cNvPr id="4" name="Freeform 6"/>
            <p:cNvSpPr>
              <a:spLocks/>
            </p:cNvSpPr>
            <p:nvPr/>
          </p:nvSpPr>
          <p:spPr bwMode="auto">
            <a:xfrm>
              <a:off x="4151313" y="4392613"/>
              <a:ext cx="838200" cy="739775"/>
            </a:xfrm>
            <a:custGeom>
              <a:avLst/>
              <a:gdLst>
                <a:gd name="T0" fmla="*/ 0 w 528"/>
                <a:gd name="T1" fmla="*/ 466 h 466"/>
                <a:gd name="T2" fmla="*/ 528 w 528"/>
                <a:gd name="T3" fmla="*/ 466 h 466"/>
                <a:gd name="T4" fmla="*/ 528 w 528"/>
                <a:gd name="T5" fmla="*/ 0 h 466"/>
                <a:gd name="T6" fmla="*/ 0 w 528"/>
                <a:gd name="T7" fmla="*/ 74 h 466"/>
                <a:gd name="T8" fmla="*/ 0 w 528"/>
                <a:gd name="T9" fmla="*/ 466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8" h="466">
                  <a:moveTo>
                    <a:pt x="0" y="466"/>
                  </a:moveTo>
                  <a:lnTo>
                    <a:pt x="528" y="466"/>
                  </a:lnTo>
                  <a:lnTo>
                    <a:pt x="528" y="0"/>
                  </a:lnTo>
                  <a:lnTo>
                    <a:pt x="0" y="74"/>
                  </a:lnTo>
                  <a:lnTo>
                    <a:pt x="0" y="4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sz="1867">
                <a:solidFill>
                  <a:srgbClr val="737373"/>
                </a:solidFill>
              </a:endParaRPr>
            </a:p>
          </p:txBody>
        </p:sp>
        <p:sp>
          <p:nvSpPr>
            <p:cNvPr id="5" name="Freeform 7"/>
            <p:cNvSpPr>
              <a:spLocks/>
            </p:cNvSpPr>
            <p:nvPr/>
          </p:nvSpPr>
          <p:spPr bwMode="auto">
            <a:xfrm>
              <a:off x="3484562" y="4513263"/>
              <a:ext cx="642938" cy="619125"/>
            </a:xfrm>
            <a:custGeom>
              <a:avLst/>
              <a:gdLst>
                <a:gd name="T0" fmla="*/ 405 w 405"/>
                <a:gd name="T1" fmla="*/ 390 h 390"/>
                <a:gd name="T2" fmla="*/ 405 w 405"/>
                <a:gd name="T3" fmla="*/ 0 h 390"/>
                <a:gd name="T4" fmla="*/ 0 w 405"/>
                <a:gd name="T5" fmla="*/ 56 h 390"/>
                <a:gd name="T6" fmla="*/ 0 w 405"/>
                <a:gd name="T7" fmla="*/ 390 h 390"/>
                <a:gd name="T8" fmla="*/ 405 w 405"/>
                <a:gd name="T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5" h="390">
                  <a:moveTo>
                    <a:pt x="405" y="390"/>
                  </a:moveTo>
                  <a:lnTo>
                    <a:pt x="405" y="0"/>
                  </a:lnTo>
                  <a:lnTo>
                    <a:pt x="0" y="56"/>
                  </a:lnTo>
                  <a:lnTo>
                    <a:pt x="0" y="390"/>
                  </a:lnTo>
                  <a:lnTo>
                    <a:pt x="405" y="3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sz="1867">
                <a:solidFill>
                  <a:srgbClr val="737373"/>
                </a:solidFill>
              </a:endParaRPr>
            </a:p>
          </p:txBody>
        </p:sp>
        <p:sp>
          <p:nvSpPr>
            <p:cNvPr id="6" name="Freeform 8"/>
            <p:cNvSpPr>
              <a:spLocks/>
            </p:cNvSpPr>
            <p:nvPr/>
          </p:nvSpPr>
          <p:spPr bwMode="auto">
            <a:xfrm>
              <a:off x="3484562" y="5157788"/>
              <a:ext cx="642938" cy="617538"/>
            </a:xfrm>
            <a:custGeom>
              <a:avLst/>
              <a:gdLst>
                <a:gd name="T0" fmla="*/ 405 w 405"/>
                <a:gd name="T1" fmla="*/ 0 h 389"/>
                <a:gd name="T2" fmla="*/ 0 w 405"/>
                <a:gd name="T3" fmla="*/ 0 h 389"/>
                <a:gd name="T4" fmla="*/ 0 w 405"/>
                <a:gd name="T5" fmla="*/ 333 h 389"/>
                <a:gd name="T6" fmla="*/ 405 w 405"/>
                <a:gd name="T7" fmla="*/ 389 h 389"/>
                <a:gd name="T8" fmla="*/ 405 w 405"/>
                <a:gd name="T9" fmla="*/ 0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5" h="389">
                  <a:moveTo>
                    <a:pt x="405" y="0"/>
                  </a:moveTo>
                  <a:lnTo>
                    <a:pt x="0" y="0"/>
                  </a:lnTo>
                  <a:lnTo>
                    <a:pt x="0" y="333"/>
                  </a:lnTo>
                  <a:lnTo>
                    <a:pt x="405" y="389"/>
                  </a:lnTo>
                  <a:lnTo>
                    <a:pt x="40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sz="1867">
                <a:solidFill>
                  <a:srgbClr val="737373"/>
                </a:solidFill>
              </a:endParaRPr>
            </a:p>
          </p:txBody>
        </p:sp>
        <p:sp>
          <p:nvSpPr>
            <p:cNvPr id="7" name="Freeform 9"/>
            <p:cNvSpPr>
              <a:spLocks/>
            </p:cNvSpPr>
            <p:nvPr/>
          </p:nvSpPr>
          <p:spPr bwMode="auto">
            <a:xfrm>
              <a:off x="4151313" y="5157788"/>
              <a:ext cx="838200" cy="739775"/>
            </a:xfrm>
            <a:custGeom>
              <a:avLst/>
              <a:gdLst>
                <a:gd name="T0" fmla="*/ 0 w 528"/>
                <a:gd name="T1" fmla="*/ 0 h 466"/>
                <a:gd name="T2" fmla="*/ 0 w 528"/>
                <a:gd name="T3" fmla="*/ 392 h 466"/>
                <a:gd name="T4" fmla="*/ 528 w 528"/>
                <a:gd name="T5" fmla="*/ 466 h 466"/>
                <a:gd name="T6" fmla="*/ 528 w 528"/>
                <a:gd name="T7" fmla="*/ 0 h 466"/>
                <a:gd name="T8" fmla="*/ 0 w 528"/>
                <a:gd name="T9" fmla="*/ 0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8" h="466">
                  <a:moveTo>
                    <a:pt x="0" y="0"/>
                  </a:moveTo>
                  <a:lnTo>
                    <a:pt x="0" y="392"/>
                  </a:lnTo>
                  <a:lnTo>
                    <a:pt x="528" y="466"/>
                  </a:lnTo>
                  <a:lnTo>
                    <a:pt x="52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sz="1867">
                <a:solidFill>
                  <a:srgbClr val="737373"/>
                </a:solidFill>
              </a:endParaRPr>
            </a:p>
          </p:txBody>
        </p:sp>
        <p:sp>
          <p:nvSpPr>
            <p:cNvPr id="8" name="Freeform 10"/>
            <p:cNvSpPr>
              <a:spLocks/>
            </p:cNvSpPr>
            <p:nvPr/>
          </p:nvSpPr>
          <p:spPr bwMode="auto">
            <a:xfrm>
              <a:off x="6681788" y="4673600"/>
              <a:ext cx="136525" cy="133350"/>
            </a:xfrm>
            <a:custGeom>
              <a:avLst/>
              <a:gdLst>
                <a:gd name="T0" fmla="*/ 78 w 78"/>
                <a:gd name="T1" fmla="*/ 38 h 77"/>
                <a:gd name="T2" fmla="*/ 66 w 78"/>
                <a:gd name="T3" fmla="*/ 66 h 77"/>
                <a:gd name="T4" fmla="*/ 39 w 78"/>
                <a:gd name="T5" fmla="*/ 77 h 77"/>
                <a:gd name="T6" fmla="*/ 11 w 78"/>
                <a:gd name="T7" fmla="*/ 66 h 77"/>
                <a:gd name="T8" fmla="*/ 0 w 78"/>
                <a:gd name="T9" fmla="*/ 38 h 77"/>
                <a:gd name="T10" fmla="*/ 11 w 78"/>
                <a:gd name="T11" fmla="*/ 11 h 77"/>
                <a:gd name="T12" fmla="*/ 39 w 78"/>
                <a:gd name="T13" fmla="*/ 0 h 77"/>
                <a:gd name="T14" fmla="*/ 67 w 78"/>
                <a:gd name="T15" fmla="*/ 11 h 77"/>
                <a:gd name="T16" fmla="*/ 78 w 78"/>
                <a:gd name="T17" fmla="*/ 38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8" h="77">
                  <a:moveTo>
                    <a:pt x="78" y="38"/>
                  </a:moveTo>
                  <a:cubicBezTo>
                    <a:pt x="78" y="49"/>
                    <a:pt x="74" y="59"/>
                    <a:pt x="66" y="66"/>
                  </a:cubicBezTo>
                  <a:cubicBezTo>
                    <a:pt x="58" y="73"/>
                    <a:pt x="49" y="77"/>
                    <a:pt x="39" y="77"/>
                  </a:cubicBezTo>
                  <a:cubicBezTo>
                    <a:pt x="28" y="77"/>
                    <a:pt x="19" y="73"/>
                    <a:pt x="11" y="66"/>
                  </a:cubicBezTo>
                  <a:cubicBezTo>
                    <a:pt x="4" y="59"/>
                    <a:pt x="0" y="50"/>
                    <a:pt x="0" y="38"/>
                  </a:cubicBezTo>
                  <a:cubicBezTo>
                    <a:pt x="0" y="28"/>
                    <a:pt x="4" y="19"/>
                    <a:pt x="11" y="11"/>
                  </a:cubicBezTo>
                  <a:cubicBezTo>
                    <a:pt x="18" y="4"/>
                    <a:pt x="28" y="0"/>
                    <a:pt x="39" y="0"/>
                  </a:cubicBezTo>
                  <a:cubicBezTo>
                    <a:pt x="50" y="0"/>
                    <a:pt x="59" y="4"/>
                    <a:pt x="67" y="11"/>
                  </a:cubicBezTo>
                  <a:cubicBezTo>
                    <a:pt x="74" y="19"/>
                    <a:pt x="78" y="28"/>
                    <a:pt x="78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sz="1867">
                <a:solidFill>
                  <a:srgbClr val="737373"/>
                </a:solidFill>
              </a:endParaRPr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auto">
            <a:xfrm>
              <a:off x="5440363" y="4692650"/>
              <a:ext cx="1173163" cy="903288"/>
            </a:xfrm>
            <a:custGeom>
              <a:avLst/>
              <a:gdLst>
                <a:gd name="T0" fmla="*/ 739 w 739"/>
                <a:gd name="T1" fmla="*/ 0 h 569"/>
                <a:gd name="T2" fmla="*/ 578 w 739"/>
                <a:gd name="T3" fmla="*/ 569 h 569"/>
                <a:gd name="T4" fmla="*/ 500 w 739"/>
                <a:gd name="T5" fmla="*/ 569 h 569"/>
                <a:gd name="T6" fmla="*/ 373 w 739"/>
                <a:gd name="T7" fmla="*/ 118 h 569"/>
                <a:gd name="T8" fmla="*/ 372 w 739"/>
                <a:gd name="T9" fmla="*/ 118 h 569"/>
                <a:gd name="T10" fmla="*/ 244 w 739"/>
                <a:gd name="T11" fmla="*/ 569 h 569"/>
                <a:gd name="T12" fmla="*/ 167 w 739"/>
                <a:gd name="T13" fmla="*/ 569 h 569"/>
                <a:gd name="T14" fmla="*/ 0 w 739"/>
                <a:gd name="T15" fmla="*/ 0 h 569"/>
                <a:gd name="T16" fmla="*/ 73 w 739"/>
                <a:gd name="T17" fmla="*/ 0 h 569"/>
                <a:gd name="T18" fmla="*/ 205 w 739"/>
                <a:gd name="T19" fmla="*/ 475 h 569"/>
                <a:gd name="T20" fmla="*/ 207 w 739"/>
                <a:gd name="T21" fmla="*/ 475 h 569"/>
                <a:gd name="T22" fmla="*/ 344 w 739"/>
                <a:gd name="T23" fmla="*/ 0 h 569"/>
                <a:gd name="T24" fmla="*/ 408 w 739"/>
                <a:gd name="T25" fmla="*/ 0 h 569"/>
                <a:gd name="T26" fmla="*/ 538 w 739"/>
                <a:gd name="T27" fmla="*/ 477 h 569"/>
                <a:gd name="T28" fmla="*/ 541 w 739"/>
                <a:gd name="T29" fmla="*/ 477 h 569"/>
                <a:gd name="T30" fmla="*/ 667 w 739"/>
                <a:gd name="T31" fmla="*/ 0 h 569"/>
                <a:gd name="T32" fmla="*/ 739 w 739"/>
                <a:gd name="T33" fmla="*/ 0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39" h="569">
                  <a:moveTo>
                    <a:pt x="739" y="0"/>
                  </a:moveTo>
                  <a:lnTo>
                    <a:pt x="578" y="569"/>
                  </a:lnTo>
                  <a:lnTo>
                    <a:pt x="500" y="569"/>
                  </a:lnTo>
                  <a:lnTo>
                    <a:pt x="373" y="118"/>
                  </a:lnTo>
                  <a:lnTo>
                    <a:pt x="372" y="118"/>
                  </a:lnTo>
                  <a:lnTo>
                    <a:pt x="244" y="569"/>
                  </a:lnTo>
                  <a:lnTo>
                    <a:pt x="167" y="569"/>
                  </a:lnTo>
                  <a:lnTo>
                    <a:pt x="0" y="0"/>
                  </a:lnTo>
                  <a:lnTo>
                    <a:pt x="73" y="0"/>
                  </a:lnTo>
                  <a:lnTo>
                    <a:pt x="205" y="475"/>
                  </a:lnTo>
                  <a:lnTo>
                    <a:pt x="207" y="475"/>
                  </a:lnTo>
                  <a:lnTo>
                    <a:pt x="344" y="0"/>
                  </a:lnTo>
                  <a:lnTo>
                    <a:pt x="408" y="0"/>
                  </a:lnTo>
                  <a:lnTo>
                    <a:pt x="538" y="477"/>
                  </a:lnTo>
                  <a:lnTo>
                    <a:pt x="541" y="477"/>
                  </a:lnTo>
                  <a:lnTo>
                    <a:pt x="667" y="0"/>
                  </a:lnTo>
                  <a:lnTo>
                    <a:pt x="73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sz="1867">
                <a:solidFill>
                  <a:srgbClr val="737373"/>
                </a:solidFill>
              </a:endParaRPr>
            </a:p>
          </p:txBody>
        </p:sp>
        <p:sp>
          <p:nvSpPr>
            <p:cNvPr id="10" name="Rectangle 12"/>
            <p:cNvSpPr>
              <a:spLocks noChangeArrowheads="1"/>
            </p:cNvSpPr>
            <p:nvPr/>
          </p:nvSpPr>
          <p:spPr bwMode="auto">
            <a:xfrm>
              <a:off x="6699250" y="4949825"/>
              <a:ext cx="103188" cy="6461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sz="1867">
                <a:solidFill>
                  <a:srgbClr val="737373"/>
                </a:solidFill>
              </a:endParaRPr>
            </a:p>
          </p:txBody>
        </p:sp>
        <p:sp>
          <p:nvSpPr>
            <p:cNvPr id="11" name="Freeform 13"/>
            <p:cNvSpPr>
              <a:spLocks/>
            </p:cNvSpPr>
            <p:nvPr/>
          </p:nvSpPr>
          <p:spPr bwMode="auto">
            <a:xfrm>
              <a:off x="6956425" y="4933950"/>
              <a:ext cx="536575" cy="661988"/>
            </a:xfrm>
            <a:custGeom>
              <a:avLst/>
              <a:gdLst>
                <a:gd name="T0" fmla="*/ 308 w 308"/>
                <a:gd name="T1" fmla="*/ 380 h 380"/>
                <a:gd name="T2" fmla="*/ 249 w 308"/>
                <a:gd name="T3" fmla="*/ 380 h 380"/>
                <a:gd name="T4" fmla="*/ 249 w 308"/>
                <a:gd name="T5" fmla="*/ 169 h 380"/>
                <a:gd name="T6" fmla="*/ 163 w 308"/>
                <a:gd name="T7" fmla="*/ 51 h 380"/>
                <a:gd name="T8" fmla="*/ 89 w 308"/>
                <a:gd name="T9" fmla="*/ 84 h 380"/>
                <a:gd name="T10" fmla="*/ 60 w 308"/>
                <a:gd name="T11" fmla="*/ 169 h 380"/>
                <a:gd name="T12" fmla="*/ 60 w 308"/>
                <a:gd name="T13" fmla="*/ 380 h 380"/>
                <a:gd name="T14" fmla="*/ 0 w 308"/>
                <a:gd name="T15" fmla="*/ 380 h 380"/>
                <a:gd name="T16" fmla="*/ 0 w 308"/>
                <a:gd name="T17" fmla="*/ 9 h 380"/>
                <a:gd name="T18" fmla="*/ 60 w 308"/>
                <a:gd name="T19" fmla="*/ 9 h 380"/>
                <a:gd name="T20" fmla="*/ 60 w 308"/>
                <a:gd name="T21" fmla="*/ 71 h 380"/>
                <a:gd name="T22" fmla="*/ 61 w 308"/>
                <a:gd name="T23" fmla="*/ 71 h 380"/>
                <a:gd name="T24" fmla="*/ 183 w 308"/>
                <a:gd name="T25" fmla="*/ 0 h 380"/>
                <a:gd name="T26" fmla="*/ 276 w 308"/>
                <a:gd name="T27" fmla="*/ 40 h 380"/>
                <a:gd name="T28" fmla="*/ 308 w 308"/>
                <a:gd name="T29" fmla="*/ 153 h 380"/>
                <a:gd name="T30" fmla="*/ 308 w 308"/>
                <a:gd name="T31" fmla="*/ 38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8" h="380">
                  <a:moveTo>
                    <a:pt x="308" y="380"/>
                  </a:moveTo>
                  <a:cubicBezTo>
                    <a:pt x="249" y="380"/>
                    <a:pt x="249" y="380"/>
                    <a:pt x="249" y="380"/>
                  </a:cubicBezTo>
                  <a:cubicBezTo>
                    <a:pt x="249" y="169"/>
                    <a:pt x="249" y="169"/>
                    <a:pt x="249" y="169"/>
                  </a:cubicBezTo>
                  <a:cubicBezTo>
                    <a:pt x="249" y="90"/>
                    <a:pt x="220" y="51"/>
                    <a:pt x="163" y="51"/>
                  </a:cubicBezTo>
                  <a:cubicBezTo>
                    <a:pt x="133" y="51"/>
                    <a:pt x="109" y="62"/>
                    <a:pt x="89" y="84"/>
                  </a:cubicBezTo>
                  <a:cubicBezTo>
                    <a:pt x="70" y="106"/>
                    <a:pt x="60" y="134"/>
                    <a:pt x="60" y="169"/>
                  </a:cubicBezTo>
                  <a:cubicBezTo>
                    <a:pt x="60" y="380"/>
                    <a:pt x="60" y="380"/>
                    <a:pt x="60" y="380"/>
                  </a:cubicBezTo>
                  <a:cubicBezTo>
                    <a:pt x="0" y="380"/>
                    <a:pt x="0" y="380"/>
                    <a:pt x="0" y="38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60" y="9"/>
                    <a:pt x="60" y="9"/>
                    <a:pt x="60" y="9"/>
                  </a:cubicBezTo>
                  <a:cubicBezTo>
                    <a:pt x="60" y="71"/>
                    <a:pt x="60" y="71"/>
                    <a:pt x="60" y="71"/>
                  </a:cubicBezTo>
                  <a:cubicBezTo>
                    <a:pt x="61" y="71"/>
                    <a:pt x="61" y="71"/>
                    <a:pt x="61" y="71"/>
                  </a:cubicBezTo>
                  <a:cubicBezTo>
                    <a:pt x="89" y="24"/>
                    <a:pt x="129" y="0"/>
                    <a:pt x="183" y="0"/>
                  </a:cubicBezTo>
                  <a:cubicBezTo>
                    <a:pt x="224" y="0"/>
                    <a:pt x="255" y="14"/>
                    <a:pt x="276" y="40"/>
                  </a:cubicBezTo>
                  <a:cubicBezTo>
                    <a:pt x="297" y="67"/>
                    <a:pt x="308" y="104"/>
                    <a:pt x="308" y="153"/>
                  </a:cubicBezTo>
                  <a:lnTo>
                    <a:pt x="308" y="3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sz="1867">
                <a:solidFill>
                  <a:srgbClr val="737373"/>
                </a:solidFill>
              </a:endParaRPr>
            </a:p>
          </p:txBody>
        </p:sp>
        <p:sp>
          <p:nvSpPr>
            <p:cNvPr id="12" name="Freeform 14"/>
            <p:cNvSpPr>
              <a:spLocks noEditPoints="1"/>
            </p:cNvSpPr>
            <p:nvPr/>
          </p:nvSpPr>
          <p:spPr bwMode="auto">
            <a:xfrm>
              <a:off x="7610475" y="4640263"/>
              <a:ext cx="595313" cy="971550"/>
            </a:xfrm>
            <a:custGeom>
              <a:avLst/>
              <a:gdLst>
                <a:gd name="T0" fmla="*/ 342 w 342"/>
                <a:gd name="T1" fmla="*/ 549 h 558"/>
                <a:gd name="T2" fmla="*/ 283 w 342"/>
                <a:gd name="T3" fmla="*/ 549 h 558"/>
                <a:gd name="T4" fmla="*/ 283 w 342"/>
                <a:gd name="T5" fmla="*/ 486 h 558"/>
                <a:gd name="T6" fmla="*/ 281 w 342"/>
                <a:gd name="T7" fmla="*/ 486 h 558"/>
                <a:gd name="T8" fmla="*/ 154 w 342"/>
                <a:gd name="T9" fmla="*/ 558 h 558"/>
                <a:gd name="T10" fmla="*/ 42 w 342"/>
                <a:gd name="T11" fmla="*/ 508 h 558"/>
                <a:gd name="T12" fmla="*/ 0 w 342"/>
                <a:gd name="T13" fmla="*/ 373 h 558"/>
                <a:gd name="T14" fmla="*/ 46 w 342"/>
                <a:gd name="T15" fmla="*/ 225 h 558"/>
                <a:gd name="T16" fmla="*/ 170 w 342"/>
                <a:gd name="T17" fmla="*/ 169 h 558"/>
                <a:gd name="T18" fmla="*/ 281 w 342"/>
                <a:gd name="T19" fmla="*/ 229 h 558"/>
                <a:gd name="T20" fmla="*/ 283 w 342"/>
                <a:gd name="T21" fmla="*/ 229 h 558"/>
                <a:gd name="T22" fmla="*/ 283 w 342"/>
                <a:gd name="T23" fmla="*/ 0 h 558"/>
                <a:gd name="T24" fmla="*/ 342 w 342"/>
                <a:gd name="T25" fmla="*/ 0 h 558"/>
                <a:gd name="T26" fmla="*/ 342 w 342"/>
                <a:gd name="T27" fmla="*/ 549 h 558"/>
                <a:gd name="T28" fmla="*/ 283 w 342"/>
                <a:gd name="T29" fmla="*/ 381 h 558"/>
                <a:gd name="T30" fmla="*/ 283 w 342"/>
                <a:gd name="T31" fmla="*/ 327 h 558"/>
                <a:gd name="T32" fmla="*/ 252 w 342"/>
                <a:gd name="T33" fmla="*/ 250 h 558"/>
                <a:gd name="T34" fmla="*/ 178 w 342"/>
                <a:gd name="T35" fmla="*/ 220 h 558"/>
                <a:gd name="T36" fmla="*/ 93 w 342"/>
                <a:gd name="T37" fmla="*/ 260 h 558"/>
                <a:gd name="T38" fmla="*/ 61 w 342"/>
                <a:gd name="T39" fmla="*/ 369 h 558"/>
                <a:gd name="T40" fmla="*/ 91 w 342"/>
                <a:gd name="T41" fmla="*/ 470 h 558"/>
                <a:gd name="T42" fmla="*/ 171 w 342"/>
                <a:gd name="T43" fmla="*/ 507 h 558"/>
                <a:gd name="T44" fmla="*/ 251 w 342"/>
                <a:gd name="T45" fmla="*/ 472 h 558"/>
                <a:gd name="T46" fmla="*/ 283 w 342"/>
                <a:gd name="T47" fmla="*/ 381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2" h="558">
                  <a:moveTo>
                    <a:pt x="342" y="549"/>
                  </a:moveTo>
                  <a:cubicBezTo>
                    <a:pt x="283" y="549"/>
                    <a:pt x="283" y="549"/>
                    <a:pt x="283" y="549"/>
                  </a:cubicBezTo>
                  <a:cubicBezTo>
                    <a:pt x="283" y="486"/>
                    <a:pt x="283" y="486"/>
                    <a:pt x="283" y="486"/>
                  </a:cubicBezTo>
                  <a:cubicBezTo>
                    <a:pt x="281" y="486"/>
                    <a:pt x="281" y="486"/>
                    <a:pt x="281" y="486"/>
                  </a:cubicBezTo>
                  <a:cubicBezTo>
                    <a:pt x="254" y="534"/>
                    <a:pt x="211" y="558"/>
                    <a:pt x="154" y="558"/>
                  </a:cubicBezTo>
                  <a:cubicBezTo>
                    <a:pt x="107" y="558"/>
                    <a:pt x="70" y="541"/>
                    <a:pt x="42" y="508"/>
                  </a:cubicBezTo>
                  <a:cubicBezTo>
                    <a:pt x="14" y="474"/>
                    <a:pt x="0" y="429"/>
                    <a:pt x="0" y="373"/>
                  </a:cubicBezTo>
                  <a:cubicBezTo>
                    <a:pt x="0" y="311"/>
                    <a:pt x="16" y="262"/>
                    <a:pt x="46" y="225"/>
                  </a:cubicBezTo>
                  <a:cubicBezTo>
                    <a:pt x="77" y="188"/>
                    <a:pt x="118" y="169"/>
                    <a:pt x="170" y="169"/>
                  </a:cubicBezTo>
                  <a:cubicBezTo>
                    <a:pt x="221" y="169"/>
                    <a:pt x="258" y="189"/>
                    <a:pt x="281" y="229"/>
                  </a:cubicBezTo>
                  <a:cubicBezTo>
                    <a:pt x="283" y="229"/>
                    <a:pt x="283" y="229"/>
                    <a:pt x="283" y="229"/>
                  </a:cubicBezTo>
                  <a:cubicBezTo>
                    <a:pt x="283" y="0"/>
                    <a:pt x="283" y="0"/>
                    <a:pt x="283" y="0"/>
                  </a:cubicBezTo>
                  <a:cubicBezTo>
                    <a:pt x="342" y="0"/>
                    <a:pt x="342" y="0"/>
                    <a:pt x="342" y="0"/>
                  </a:cubicBezTo>
                  <a:lnTo>
                    <a:pt x="342" y="549"/>
                  </a:lnTo>
                  <a:close/>
                  <a:moveTo>
                    <a:pt x="283" y="381"/>
                  </a:moveTo>
                  <a:cubicBezTo>
                    <a:pt x="283" y="327"/>
                    <a:pt x="283" y="327"/>
                    <a:pt x="283" y="327"/>
                  </a:cubicBezTo>
                  <a:cubicBezTo>
                    <a:pt x="283" y="296"/>
                    <a:pt x="272" y="271"/>
                    <a:pt x="252" y="250"/>
                  </a:cubicBezTo>
                  <a:cubicBezTo>
                    <a:pt x="232" y="230"/>
                    <a:pt x="207" y="220"/>
                    <a:pt x="178" y="220"/>
                  </a:cubicBezTo>
                  <a:cubicBezTo>
                    <a:pt x="142" y="220"/>
                    <a:pt x="114" y="233"/>
                    <a:pt x="93" y="260"/>
                  </a:cubicBezTo>
                  <a:cubicBezTo>
                    <a:pt x="72" y="286"/>
                    <a:pt x="61" y="323"/>
                    <a:pt x="61" y="369"/>
                  </a:cubicBezTo>
                  <a:cubicBezTo>
                    <a:pt x="61" y="412"/>
                    <a:pt x="71" y="446"/>
                    <a:pt x="91" y="470"/>
                  </a:cubicBezTo>
                  <a:cubicBezTo>
                    <a:pt x="111" y="495"/>
                    <a:pt x="137" y="507"/>
                    <a:pt x="171" y="507"/>
                  </a:cubicBezTo>
                  <a:cubicBezTo>
                    <a:pt x="203" y="507"/>
                    <a:pt x="230" y="496"/>
                    <a:pt x="251" y="472"/>
                  </a:cubicBezTo>
                  <a:cubicBezTo>
                    <a:pt x="272" y="448"/>
                    <a:pt x="283" y="418"/>
                    <a:pt x="283" y="38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sz="1867">
                <a:solidFill>
                  <a:srgbClr val="737373"/>
                </a:solidFill>
              </a:endParaRPr>
            </a:p>
          </p:txBody>
        </p:sp>
        <p:sp>
          <p:nvSpPr>
            <p:cNvPr id="13" name="Freeform 15"/>
            <p:cNvSpPr>
              <a:spLocks noEditPoints="1"/>
            </p:cNvSpPr>
            <p:nvPr/>
          </p:nvSpPr>
          <p:spPr bwMode="auto">
            <a:xfrm>
              <a:off x="8337550" y="4933950"/>
              <a:ext cx="635000" cy="677863"/>
            </a:xfrm>
            <a:custGeom>
              <a:avLst/>
              <a:gdLst>
                <a:gd name="T0" fmla="*/ 364 w 364"/>
                <a:gd name="T1" fmla="*/ 193 h 389"/>
                <a:gd name="T2" fmla="*/ 314 w 364"/>
                <a:gd name="T3" fmla="*/ 335 h 389"/>
                <a:gd name="T4" fmla="*/ 180 w 364"/>
                <a:gd name="T5" fmla="*/ 389 h 389"/>
                <a:gd name="T6" fmla="*/ 49 w 364"/>
                <a:gd name="T7" fmla="*/ 337 h 389"/>
                <a:gd name="T8" fmla="*/ 0 w 364"/>
                <a:gd name="T9" fmla="*/ 199 h 389"/>
                <a:gd name="T10" fmla="*/ 50 w 364"/>
                <a:gd name="T11" fmla="*/ 54 h 389"/>
                <a:gd name="T12" fmla="*/ 188 w 364"/>
                <a:gd name="T13" fmla="*/ 0 h 389"/>
                <a:gd name="T14" fmla="*/ 318 w 364"/>
                <a:gd name="T15" fmla="*/ 52 h 389"/>
                <a:gd name="T16" fmla="*/ 364 w 364"/>
                <a:gd name="T17" fmla="*/ 193 h 389"/>
                <a:gd name="T18" fmla="*/ 303 w 364"/>
                <a:gd name="T19" fmla="*/ 195 h 389"/>
                <a:gd name="T20" fmla="*/ 273 w 364"/>
                <a:gd name="T21" fmla="*/ 88 h 389"/>
                <a:gd name="T22" fmla="*/ 184 w 364"/>
                <a:gd name="T23" fmla="*/ 51 h 389"/>
                <a:gd name="T24" fmla="*/ 94 w 364"/>
                <a:gd name="T25" fmla="*/ 89 h 389"/>
                <a:gd name="T26" fmla="*/ 60 w 364"/>
                <a:gd name="T27" fmla="*/ 197 h 389"/>
                <a:gd name="T28" fmla="*/ 94 w 364"/>
                <a:gd name="T29" fmla="*/ 301 h 389"/>
                <a:gd name="T30" fmla="*/ 184 w 364"/>
                <a:gd name="T31" fmla="*/ 338 h 389"/>
                <a:gd name="T32" fmla="*/ 273 w 364"/>
                <a:gd name="T33" fmla="*/ 301 h 389"/>
                <a:gd name="T34" fmla="*/ 303 w 364"/>
                <a:gd name="T35" fmla="*/ 195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4" h="389">
                  <a:moveTo>
                    <a:pt x="364" y="193"/>
                  </a:moveTo>
                  <a:cubicBezTo>
                    <a:pt x="364" y="252"/>
                    <a:pt x="348" y="299"/>
                    <a:pt x="314" y="335"/>
                  </a:cubicBezTo>
                  <a:cubicBezTo>
                    <a:pt x="281" y="371"/>
                    <a:pt x="236" y="389"/>
                    <a:pt x="180" y="389"/>
                  </a:cubicBezTo>
                  <a:cubicBezTo>
                    <a:pt x="125" y="389"/>
                    <a:pt x="81" y="372"/>
                    <a:pt x="49" y="337"/>
                  </a:cubicBezTo>
                  <a:cubicBezTo>
                    <a:pt x="16" y="302"/>
                    <a:pt x="0" y="256"/>
                    <a:pt x="0" y="199"/>
                  </a:cubicBezTo>
                  <a:cubicBezTo>
                    <a:pt x="0" y="138"/>
                    <a:pt x="16" y="89"/>
                    <a:pt x="50" y="54"/>
                  </a:cubicBezTo>
                  <a:cubicBezTo>
                    <a:pt x="83" y="18"/>
                    <a:pt x="130" y="0"/>
                    <a:pt x="188" y="0"/>
                  </a:cubicBezTo>
                  <a:cubicBezTo>
                    <a:pt x="243" y="0"/>
                    <a:pt x="286" y="18"/>
                    <a:pt x="318" y="52"/>
                  </a:cubicBezTo>
                  <a:cubicBezTo>
                    <a:pt x="349" y="86"/>
                    <a:pt x="364" y="133"/>
                    <a:pt x="364" y="193"/>
                  </a:cubicBezTo>
                  <a:close/>
                  <a:moveTo>
                    <a:pt x="303" y="195"/>
                  </a:moveTo>
                  <a:cubicBezTo>
                    <a:pt x="303" y="149"/>
                    <a:pt x="293" y="113"/>
                    <a:pt x="273" y="88"/>
                  </a:cubicBezTo>
                  <a:cubicBezTo>
                    <a:pt x="252" y="63"/>
                    <a:pt x="222" y="51"/>
                    <a:pt x="184" y="51"/>
                  </a:cubicBezTo>
                  <a:cubicBezTo>
                    <a:pt x="146" y="51"/>
                    <a:pt x="116" y="64"/>
                    <a:pt x="94" y="89"/>
                  </a:cubicBezTo>
                  <a:cubicBezTo>
                    <a:pt x="71" y="115"/>
                    <a:pt x="60" y="151"/>
                    <a:pt x="60" y="197"/>
                  </a:cubicBezTo>
                  <a:cubicBezTo>
                    <a:pt x="60" y="241"/>
                    <a:pt x="71" y="276"/>
                    <a:pt x="94" y="301"/>
                  </a:cubicBezTo>
                  <a:cubicBezTo>
                    <a:pt x="116" y="326"/>
                    <a:pt x="146" y="338"/>
                    <a:pt x="184" y="338"/>
                  </a:cubicBezTo>
                  <a:cubicBezTo>
                    <a:pt x="223" y="338"/>
                    <a:pt x="252" y="326"/>
                    <a:pt x="273" y="301"/>
                  </a:cubicBezTo>
                  <a:cubicBezTo>
                    <a:pt x="293" y="277"/>
                    <a:pt x="303" y="241"/>
                    <a:pt x="303" y="19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sz="1867">
                <a:solidFill>
                  <a:srgbClr val="737373"/>
                </a:solidFill>
              </a:endParaRPr>
            </a:p>
          </p:txBody>
        </p:sp>
        <p:sp>
          <p:nvSpPr>
            <p:cNvPr id="14" name="Freeform 16"/>
            <p:cNvSpPr>
              <a:spLocks/>
            </p:cNvSpPr>
            <p:nvPr/>
          </p:nvSpPr>
          <p:spPr bwMode="auto">
            <a:xfrm>
              <a:off x="9009063" y="4949825"/>
              <a:ext cx="901700" cy="646113"/>
            </a:xfrm>
            <a:custGeom>
              <a:avLst/>
              <a:gdLst>
                <a:gd name="T0" fmla="*/ 568 w 568"/>
                <a:gd name="T1" fmla="*/ 0 h 407"/>
                <a:gd name="T2" fmla="*/ 446 w 568"/>
                <a:gd name="T3" fmla="*/ 407 h 407"/>
                <a:gd name="T4" fmla="*/ 378 w 568"/>
                <a:gd name="T5" fmla="*/ 407 h 407"/>
                <a:gd name="T6" fmla="*/ 288 w 568"/>
                <a:gd name="T7" fmla="*/ 91 h 407"/>
                <a:gd name="T8" fmla="*/ 286 w 568"/>
                <a:gd name="T9" fmla="*/ 91 h 407"/>
                <a:gd name="T10" fmla="*/ 187 w 568"/>
                <a:gd name="T11" fmla="*/ 407 h 407"/>
                <a:gd name="T12" fmla="*/ 122 w 568"/>
                <a:gd name="T13" fmla="*/ 407 h 407"/>
                <a:gd name="T14" fmla="*/ 0 w 568"/>
                <a:gd name="T15" fmla="*/ 0 h 407"/>
                <a:gd name="T16" fmla="*/ 68 w 568"/>
                <a:gd name="T17" fmla="*/ 0 h 407"/>
                <a:gd name="T18" fmla="*/ 158 w 568"/>
                <a:gd name="T19" fmla="*/ 328 h 407"/>
                <a:gd name="T20" fmla="*/ 161 w 568"/>
                <a:gd name="T21" fmla="*/ 328 h 407"/>
                <a:gd name="T22" fmla="*/ 262 w 568"/>
                <a:gd name="T23" fmla="*/ 0 h 407"/>
                <a:gd name="T24" fmla="*/ 321 w 568"/>
                <a:gd name="T25" fmla="*/ 0 h 407"/>
                <a:gd name="T26" fmla="*/ 411 w 568"/>
                <a:gd name="T27" fmla="*/ 328 h 407"/>
                <a:gd name="T28" fmla="*/ 414 w 568"/>
                <a:gd name="T29" fmla="*/ 328 h 407"/>
                <a:gd name="T30" fmla="*/ 503 w 568"/>
                <a:gd name="T31" fmla="*/ 0 h 407"/>
                <a:gd name="T32" fmla="*/ 568 w 568"/>
                <a:gd name="T33" fmla="*/ 0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8" h="407">
                  <a:moveTo>
                    <a:pt x="568" y="0"/>
                  </a:moveTo>
                  <a:lnTo>
                    <a:pt x="446" y="407"/>
                  </a:lnTo>
                  <a:lnTo>
                    <a:pt x="378" y="407"/>
                  </a:lnTo>
                  <a:lnTo>
                    <a:pt x="288" y="91"/>
                  </a:lnTo>
                  <a:lnTo>
                    <a:pt x="286" y="91"/>
                  </a:lnTo>
                  <a:lnTo>
                    <a:pt x="187" y="407"/>
                  </a:lnTo>
                  <a:lnTo>
                    <a:pt x="122" y="407"/>
                  </a:lnTo>
                  <a:lnTo>
                    <a:pt x="0" y="0"/>
                  </a:lnTo>
                  <a:lnTo>
                    <a:pt x="68" y="0"/>
                  </a:lnTo>
                  <a:lnTo>
                    <a:pt x="158" y="328"/>
                  </a:lnTo>
                  <a:lnTo>
                    <a:pt x="161" y="328"/>
                  </a:lnTo>
                  <a:lnTo>
                    <a:pt x="262" y="0"/>
                  </a:lnTo>
                  <a:lnTo>
                    <a:pt x="321" y="0"/>
                  </a:lnTo>
                  <a:lnTo>
                    <a:pt x="411" y="328"/>
                  </a:lnTo>
                  <a:lnTo>
                    <a:pt x="414" y="328"/>
                  </a:lnTo>
                  <a:lnTo>
                    <a:pt x="503" y="0"/>
                  </a:lnTo>
                  <a:lnTo>
                    <a:pt x="56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sz="1867">
                <a:solidFill>
                  <a:srgbClr val="737373"/>
                </a:solidFill>
              </a:endParaRPr>
            </a:p>
          </p:txBody>
        </p:sp>
        <p:sp>
          <p:nvSpPr>
            <p:cNvPr id="15" name="Freeform 17"/>
            <p:cNvSpPr>
              <a:spLocks/>
            </p:cNvSpPr>
            <p:nvPr/>
          </p:nvSpPr>
          <p:spPr bwMode="auto">
            <a:xfrm>
              <a:off x="9952038" y="4933950"/>
              <a:ext cx="395288" cy="677863"/>
            </a:xfrm>
            <a:custGeom>
              <a:avLst/>
              <a:gdLst>
                <a:gd name="T0" fmla="*/ 227 w 227"/>
                <a:gd name="T1" fmla="*/ 281 h 389"/>
                <a:gd name="T2" fmla="*/ 190 w 227"/>
                <a:gd name="T3" fmla="*/ 359 h 389"/>
                <a:gd name="T4" fmla="*/ 92 w 227"/>
                <a:gd name="T5" fmla="*/ 389 h 389"/>
                <a:gd name="T6" fmla="*/ 0 w 227"/>
                <a:gd name="T7" fmla="*/ 367 h 389"/>
                <a:gd name="T8" fmla="*/ 0 w 227"/>
                <a:gd name="T9" fmla="*/ 303 h 389"/>
                <a:gd name="T10" fmla="*/ 96 w 227"/>
                <a:gd name="T11" fmla="*/ 338 h 389"/>
                <a:gd name="T12" fmla="*/ 167 w 227"/>
                <a:gd name="T13" fmla="*/ 287 h 389"/>
                <a:gd name="T14" fmla="*/ 153 w 227"/>
                <a:gd name="T15" fmla="*/ 252 h 389"/>
                <a:gd name="T16" fmla="*/ 90 w 227"/>
                <a:gd name="T17" fmla="*/ 217 h 389"/>
                <a:gd name="T18" fmla="*/ 21 w 227"/>
                <a:gd name="T19" fmla="*/ 172 h 389"/>
                <a:gd name="T20" fmla="*/ 1 w 227"/>
                <a:gd name="T21" fmla="*/ 108 h 389"/>
                <a:gd name="T22" fmla="*/ 37 w 227"/>
                <a:gd name="T23" fmla="*/ 31 h 389"/>
                <a:gd name="T24" fmla="*/ 131 w 227"/>
                <a:gd name="T25" fmla="*/ 0 h 389"/>
                <a:gd name="T26" fmla="*/ 210 w 227"/>
                <a:gd name="T27" fmla="*/ 18 h 389"/>
                <a:gd name="T28" fmla="*/ 210 w 227"/>
                <a:gd name="T29" fmla="*/ 77 h 389"/>
                <a:gd name="T30" fmla="*/ 126 w 227"/>
                <a:gd name="T31" fmla="*/ 51 h 389"/>
                <a:gd name="T32" fmla="*/ 79 w 227"/>
                <a:gd name="T33" fmla="*/ 66 h 389"/>
                <a:gd name="T34" fmla="*/ 61 w 227"/>
                <a:gd name="T35" fmla="*/ 103 h 389"/>
                <a:gd name="T36" fmla="*/ 75 w 227"/>
                <a:gd name="T37" fmla="*/ 141 h 389"/>
                <a:gd name="T38" fmla="*/ 132 w 227"/>
                <a:gd name="T39" fmla="*/ 172 h 389"/>
                <a:gd name="T40" fmla="*/ 206 w 227"/>
                <a:gd name="T41" fmla="*/ 219 h 389"/>
                <a:gd name="T42" fmla="*/ 227 w 227"/>
                <a:gd name="T43" fmla="*/ 281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7" h="389">
                  <a:moveTo>
                    <a:pt x="227" y="281"/>
                  </a:moveTo>
                  <a:cubicBezTo>
                    <a:pt x="227" y="313"/>
                    <a:pt x="215" y="339"/>
                    <a:pt x="190" y="359"/>
                  </a:cubicBezTo>
                  <a:cubicBezTo>
                    <a:pt x="166" y="379"/>
                    <a:pt x="133" y="389"/>
                    <a:pt x="92" y="389"/>
                  </a:cubicBezTo>
                  <a:cubicBezTo>
                    <a:pt x="57" y="389"/>
                    <a:pt x="26" y="382"/>
                    <a:pt x="0" y="367"/>
                  </a:cubicBezTo>
                  <a:cubicBezTo>
                    <a:pt x="0" y="303"/>
                    <a:pt x="0" y="303"/>
                    <a:pt x="0" y="303"/>
                  </a:cubicBezTo>
                  <a:cubicBezTo>
                    <a:pt x="29" y="327"/>
                    <a:pt x="61" y="338"/>
                    <a:pt x="96" y="338"/>
                  </a:cubicBezTo>
                  <a:cubicBezTo>
                    <a:pt x="143" y="338"/>
                    <a:pt x="167" y="321"/>
                    <a:pt x="167" y="287"/>
                  </a:cubicBezTo>
                  <a:cubicBezTo>
                    <a:pt x="167" y="273"/>
                    <a:pt x="162" y="261"/>
                    <a:pt x="153" y="252"/>
                  </a:cubicBezTo>
                  <a:cubicBezTo>
                    <a:pt x="144" y="244"/>
                    <a:pt x="123" y="232"/>
                    <a:pt x="90" y="217"/>
                  </a:cubicBezTo>
                  <a:cubicBezTo>
                    <a:pt x="58" y="203"/>
                    <a:pt x="34" y="188"/>
                    <a:pt x="21" y="172"/>
                  </a:cubicBezTo>
                  <a:cubicBezTo>
                    <a:pt x="7" y="156"/>
                    <a:pt x="1" y="134"/>
                    <a:pt x="1" y="108"/>
                  </a:cubicBezTo>
                  <a:cubicBezTo>
                    <a:pt x="1" y="77"/>
                    <a:pt x="13" y="52"/>
                    <a:pt x="37" y="31"/>
                  </a:cubicBezTo>
                  <a:cubicBezTo>
                    <a:pt x="62" y="11"/>
                    <a:pt x="93" y="0"/>
                    <a:pt x="131" y="0"/>
                  </a:cubicBezTo>
                  <a:cubicBezTo>
                    <a:pt x="160" y="0"/>
                    <a:pt x="187" y="6"/>
                    <a:pt x="210" y="18"/>
                  </a:cubicBezTo>
                  <a:cubicBezTo>
                    <a:pt x="210" y="77"/>
                    <a:pt x="210" y="77"/>
                    <a:pt x="210" y="77"/>
                  </a:cubicBezTo>
                  <a:cubicBezTo>
                    <a:pt x="186" y="60"/>
                    <a:pt x="158" y="51"/>
                    <a:pt x="126" y="51"/>
                  </a:cubicBezTo>
                  <a:cubicBezTo>
                    <a:pt x="107" y="51"/>
                    <a:pt x="91" y="56"/>
                    <a:pt x="79" y="66"/>
                  </a:cubicBezTo>
                  <a:cubicBezTo>
                    <a:pt x="67" y="75"/>
                    <a:pt x="61" y="88"/>
                    <a:pt x="61" y="103"/>
                  </a:cubicBezTo>
                  <a:cubicBezTo>
                    <a:pt x="61" y="119"/>
                    <a:pt x="66" y="132"/>
                    <a:pt x="75" y="141"/>
                  </a:cubicBezTo>
                  <a:cubicBezTo>
                    <a:pt x="84" y="149"/>
                    <a:pt x="103" y="160"/>
                    <a:pt x="132" y="172"/>
                  </a:cubicBezTo>
                  <a:cubicBezTo>
                    <a:pt x="167" y="187"/>
                    <a:pt x="192" y="203"/>
                    <a:pt x="206" y="219"/>
                  </a:cubicBezTo>
                  <a:cubicBezTo>
                    <a:pt x="220" y="235"/>
                    <a:pt x="227" y="256"/>
                    <a:pt x="227" y="28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sz="1867">
                <a:solidFill>
                  <a:srgbClr val="73737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84895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Large Bulle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63136" y="6456191"/>
            <a:ext cx="2844800" cy="365125"/>
          </a:xfrm>
          <a:prstGeom prst="rect">
            <a:avLst/>
          </a:prstGeom>
        </p:spPr>
        <p:txBody>
          <a:bodyPr/>
          <a:lstStyle/>
          <a:p>
            <a:fld id="{F27D8D33-376A-42F9-8CA7-D514D60CAE11}" type="slidenum">
              <a:rPr lang="pt-BR" smtClean="0"/>
              <a:t>‹#›</a:t>
            </a:fld>
            <a:endParaRPr lang="pt-BR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607484" y="411797"/>
            <a:ext cx="10972800" cy="115824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28pt</a:t>
            </a:r>
            <a:r>
              <a:rPr lang="en-US" dirty="0" smtClean="0"/>
              <a:t> Intel Clear Light Headline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607484" y="1604434"/>
            <a:ext cx="10970683" cy="4567767"/>
          </a:xfrm>
        </p:spPr>
        <p:txBody>
          <a:bodyPr/>
          <a:lstStyle>
            <a:lvl2pPr>
              <a:defRPr sz="2400"/>
            </a:lvl2pPr>
            <a:lvl3pPr>
              <a:defRPr sz="2400"/>
            </a:lvl3pPr>
            <a:lvl4pPr>
              <a:defRPr sz="2133"/>
            </a:lvl4pPr>
          </a:lstStyle>
          <a:p>
            <a:pPr lvl="0"/>
            <a:r>
              <a:rPr lang="en-US" dirty="0" smtClean="0"/>
              <a:t>18pt Intel Clear body text</a:t>
            </a:r>
          </a:p>
          <a:p>
            <a:pPr lvl="1"/>
            <a:r>
              <a:rPr lang="en-US" dirty="0" smtClean="0"/>
              <a:t>18pt Intel Clear bullet one</a:t>
            </a:r>
          </a:p>
          <a:p>
            <a:pPr lvl="2"/>
            <a:r>
              <a:rPr lang="en-US" dirty="0" smtClean="0"/>
              <a:t>18pt Intel Clear sub-bullet</a:t>
            </a:r>
          </a:p>
          <a:p>
            <a:pPr lvl="3"/>
            <a:r>
              <a:rPr lang="en-US" dirty="0" smtClean="0"/>
              <a:t>16pt Intel Clear fourth level</a:t>
            </a:r>
          </a:p>
          <a:p>
            <a:pPr lvl="4"/>
            <a:r>
              <a:rPr lang="en-US" dirty="0" err="1" smtClean="0"/>
              <a:t>14pt</a:t>
            </a:r>
            <a:r>
              <a:rPr lang="en-US" dirty="0" smtClean="0"/>
              <a:t> Intel Clear fifth level</a:t>
            </a:r>
            <a:endParaRPr lang="en-US" dirty="0"/>
          </a:p>
        </p:txBody>
      </p:sp>
      <p:sp>
        <p:nvSpPr>
          <p:cNvPr id="10" name="Footer Placeholder 4"/>
          <p:cNvSpPr txBox="1">
            <a:spLocks/>
          </p:cNvSpPr>
          <p:nvPr/>
        </p:nvSpPr>
        <p:spPr>
          <a:xfrm>
            <a:off x="531284" y="6391850"/>
            <a:ext cx="3860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 smtClean="0">
                <a:solidFill>
                  <a:schemeClr val="tx2"/>
                </a:solidFill>
                <a:cs typeface="Neo Sans Intel"/>
              </a:rPr>
              <a:t>Intel Information Technology </a:t>
            </a:r>
          </a:p>
        </p:txBody>
      </p:sp>
    </p:spTree>
    <p:extLst>
      <p:ext uri="{BB962C8B-B14F-4D97-AF65-F5344CB8AC3E}">
        <p14:creationId xmlns:p14="http://schemas.microsoft.com/office/powerpoint/2010/main" val="804171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Right 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237818" y="2"/>
            <a:ext cx="5954183" cy="6857999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9" name="Picture Placeholder 10"/>
          <p:cNvSpPr>
            <a:spLocks noGrp="1" noChangeAspect="1"/>
          </p:cNvSpPr>
          <p:nvPr>
            <p:ph type="pic" sz="quarter" idx="14"/>
          </p:nvPr>
        </p:nvSpPr>
        <p:spPr>
          <a:xfrm>
            <a:off x="0" y="6406896"/>
            <a:ext cx="12192000" cy="451104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33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7484" y="411797"/>
            <a:ext cx="5342467" cy="1158240"/>
          </a:xfrm>
        </p:spPr>
        <p:txBody>
          <a:bodyPr>
            <a:noAutofit/>
          </a:bodyPr>
          <a:lstStyle>
            <a:lvl1pPr>
              <a:defRPr sz="3733" baseline="0"/>
            </a:lvl1pPr>
          </a:lstStyle>
          <a:p>
            <a:r>
              <a:rPr lang="en-US" dirty="0" err="1" smtClean="0"/>
              <a:t>28pt</a:t>
            </a:r>
            <a:r>
              <a:rPr lang="en-US" dirty="0" smtClean="0"/>
              <a:t> Intel Clear Light Headline</a:t>
            </a:r>
            <a:endParaRPr lang="en-US" dirty="0"/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63136" y="6456191"/>
            <a:ext cx="2844800" cy="365125"/>
          </a:xfrm>
          <a:prstGeom prst="rect">
            <a:avLst/>
          </a:prstGeom>
        </p:spPr>
        <p:txBody>
          <a:bodyPr/>
          <a:lstStyle/>
          <a:p>
            <a:fld id="{F27D8D33-376A-42F9-8CA7-D514D60CAE11}" type="slidenum">
              <a:rPr lang="pt-BR" smtClean="0"/>
              <a:t>‹#›</a:t>
            </a:fld>
            <a:endParaRPr lang="pt-BR"/>
          </a:p>
        </p:txBody>
      </p:sp>
      <p:sp>
        <p:nvSpPr>
          <p:cNvPr id="17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7485" y="1766992"/>
            <a:ext cx="5342467" cy="4567767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sz="1867" dirty="0" smtClean="0"/>
            </a:lvl3pPr>
            <a:lvl4pPr>
              <a:defRPr lang="en-US" sz="1600" dirty="0" smtClean="0"/>
            </a:lvl4pPr>
            <a:lvl5pPr>
              <a:defRPr lang="en-US" sz="1600" dirty="0"/>
            </a:lvl5pPr>
          </a:lstStyle>
          <a:p>
            <a:pPr marR="0" lvl="0" fontAlgn="auto">
              <a:lnSpc>
                <a:spcPct val="100000"/>
              </a:lnSpc>
              <a:buClrTx/>
              <a:buSzTx/>
              <a:tabLst/>
            </a:pPr>
            <a:r>
              <a:rPr lang="en-US" dirty="0" smtClean="0"/>
              <a:t>18pt Intel Clear body text</a:t>
            </a:r>
          </a:p>
          <a:p>
            <a:pPr marR="0" lvl="1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</a:pPr>
            <a:r>
              <a:rPr lang="en-US" dirty="0" smtClean="0"/>
              <a:t>16pt Intel Clear bullet one</a:t>
            </a:r>
          </a:p>
          <a:p>
            <a:pPr lvl="2"/>
            <a:r>
              <a:rPr lang="en-US" dirty="0" err="1" smtClean="0"/>
              <a:t>14pt</a:t>
            </a:r>
            <a:r>
              <a:rPr lang="en-US" dirty="0" smtClean="0"/>
              <a:t> Intel Clear third level</a:t>
            </a:r>
          </a:p>
          <a:p>
            <a:pPr lvl="3"/>
            <a:r>
              <a:rPr lang="en-US" dirty="0" err="1" smtClean="0"/>
              <a:t>12pt</a:t>
            </a:r>
            <a:r>
              <a:rPr lang="en-US" dirty="0" smtClean="0"/>
              <a:t> Intel Clear fourth level</a:t>
            </a:r>
          </a:p>
          <a:p>
            <a:pPr lvl="4"/>
            <a:r>
              <a:rPr lang="en-US" dirty="0" err="1" smtClean="0"/>
              <a:t>12pt</a:t>
            </a:r>
            <a:r>
              <a:rPr lang="en-US" dirty="0" smtClean="0"/>
              <a:t> Intel Clear fifth level</a:t>
            </a:r>
            <a:endParaRPr lang="en-US" dirty="0"/>
          </a:p>
        </p:txBody>
      </p:sp>
      <p:sp>
        <p:nvSpPr>
          <p:cNvPr id="10" name="Footer Placeholder 4"/>
          <p:cNvSpPr txBox="1">
            <a:spLocks/>
          </p:cNvSpPr>
          <p:nvPr/>
        </p:nvSpPr>
        <p:spPr>
          <a:xfrm>
            <a:off x="531284" y="6391850"/>
            <a:ext cx="3860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 smtClean="0">
                <a:solidFill>
                  <a:schemeClr val="tx2"/>
                </a:solidFill>
                <a:cs typeface="Neo Sans Intel"/>
              </a:rPr>
              <a:t>Intel Information Technology </a:t>
            </a:r>
          </a:p>
        </p:txBody>
      </p:sp>
    </p:spTree>
    <p:extLst>
      <p:ext uri="{BB962C8B-B14F-4D97-AF65-F5344CB8AC3E}">
        <p14:creationId xmlns:p14="http://schemas.microsoft.com/office/powerpoint/2010/main" val="15059672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Bottom 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3432176"/>
            <a:ext cx="12192000" cy="3425825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0" name="Picture Placeholder 10"/>
          <p:cNvSpPr>
            <a:spLocks noGrp="1" noChangeAspect="1"/>
          </p:cNvSpPr>
          <p:nvPr>
            <p:ph type="pic" sz="quarter" idx="14"/>
          </p:nvPr>
        </p:nvSpPr>
        <p:spPr>
          <a:xfrm>
            <a:off x="0" y="6406896"/>
            <a:ext cx="12192000" cy="451104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33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7484" y="411797"/>
            <a:ext cx="10970683" cy="1158240"/>
          </a:xfrm>
        </p:spPr>
        <p:txBody>
          <a:bodyPr>
            <a:noAutofit/>
          </a:bodyPr>
          <a:lstStyle>
            <a:lvl1pPr>
              <a:defRPr sz="3733" baseline="0"/>
            </a:lvl1pPr>
          </a:lstStyle>
          <a:p>
            <a:r>
              <a:rPr lang="en-US" dirty="0" err="1" smtClean="0"/>
              <a:t>28pt</a:t>
            </a:r>
            <a:r>
              <a:rPr lang="en-US" dirty="0" smtClean="0"/>
              <a:t> Intel Clear Light Headline</a:t>
            </a:r>
            <a:endParaRPr lang="en-US" dirty="0"/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63136" y="6456191"/>
            <a:ext cx="2844800" cy="365125"/>
          </a:xfrm>
          <a:prstGeom prst="rect">
            <a:avLst/>
          </a:prstGeom>
        </p:spPr>
        <p:txBody>
          <a:bodyPr/>
          <a:lstStyle/>
          <a:p>
            <a:fld id="{F27D8D33-376A-42F9-8CA7-D514D60CAE11}" type="slidenum">
              <a:rPr lang="pt-BR" smtClean="0"/>
              <a:t>‹#›</a:t>
            </a:fld>
            <a:endParaRPr lang="pt-BR"/>
          </a:p>
        </p:txBody>
      </p:sp>
      <p:sp>
        <p:nvSpPr>
          <p:cNvPr id="18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7485" y="1604433"/>
            <a:ext cx="5342468" cy="1745720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sz="1867" dirty="0" smtClean="0"/>
            </a:lvl3pPr>
            <a:lvl4pPr>
              <a:defRPr lang="en-US" sz="1600" dirty="0" smtClean="0"/>
            </a:lvl4pPr>
            <a:lvl5pPr>
              <a:defRPr lang="en-US" sz="1600" dirty="0"/>
            </a:lvl5pPr>
          </a:lstStyle>
          <a:p>
            <a:pPr marR="0" lvl="0" fontAlgn="auto">
              <a:lnSpc>
                <a:spcPct val="100000"/>
              </a:lnSpc>
              <a:buClrTx/>
              <a:buSzTx/>
              <a:tabLst/>
            </a:pPr>
            <a:r>
              <a:rPr lang="en-US" dirty="0" smtClean="0"/>
              <a:t>18pt Intel Clear body text</a:t>
            </a:r>
          </a:p>
          <a:p>
            <a:pPr marR="0" lvl="1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</a:pPr>
            <a:r>
              <a:rPr lang="en-US" dirty="0" smtClean="0"/>
              <a:t>16pt Intel Clear bullet one</a:t>
            </a:r>
          </a:p>
          <a:p>
            <a:pPr lvl="2"/>
            <a:r>
              <a:rPr lang="en-US" dirty="0" err="1" smtClean="0"/>
              <a:t>14pt</a:t>
            </a:r>
            <a:r>
              <a:rPr lang="en-US" dirty="0" smtClean="0"/>
              <a:t> Intel Clear third level</a:t>
            </a:r>
          </a:p>
          <a:p>
            <a:pPr lvl="3"/>
            <a:r>
              <a:rPr lang="en-US" dirty="0" err="1" smtClean="0"/>
              <a:t>12pt</a:t>
            </a:r>
            <a:r>
              <a:rPr lang="en-US" dirty="0" smtClean="0"/>
              <a:t> Intel Clear fourth level</a:t>
            </a:r>
          </a:p>
          <a:p>
            <a:pPr lvl="4"/>
            <a:r>
              <a:rPr lang="en-US" dirty="0" err="1" smtClean="0"/>
              <a:t>12pt</a:t>
            </a:r>
            <a:r>
              <a:rPr lang="en-US" dirty="0" smtClean="0"/>
              <a:t> Intel Clear fifth level</a:t>
            </a:r>
            <a:endParaRPr lang="en-US" dirty="0"/>
          </a:p>
        </p:txBody>
      </p:sp>
      <p:sp>
        <p:nvSpPr>
          <p:cNvPr id="19" name="Content Placeholder 2"/>
          <p:cNvSpPr>
            <a:spLocks noGrp="1"/>
          </p:cNvSpPr>
          <p:nvPr>
            <p:ph sz="half" idx="15" hasCustomPrompt="1"/>
          </p:nvPr>
        </p:nvSpPr>
        <p:spPr>
          <a:xfrm>
            <a:off x="6237817" y="1604433"/>
            <a:ext cx="5340352" cy="1745720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sz="1867" dirty="0" smtClean="0"/>
            </a:lvl3pPr>
            <a:lvl4pPr>
              <a:defRPr lang="en-US" sz="1600" dirty="0" smtClean="0"/>
            </a:lvl4pPr>
            <a:lvl5pPr>
              <a:defRPr lang="en-US" sz="1600" dirty="0"/>
            </a:lvl5pPr>
          </a:lstStyle>
          <a:p>
            <a:pPr marR="0" lvl="0" fontAlgn="auto">
              <a:lnSpc>
                <a:spcPct val="100000"/>
              </a:lnSpc>
              <a:buClrTx/>
              <a:buSzTx/>
              <a:tabLst/>
            </a:pPr>
            <a:r>
              <a:rPr lang="en-US" dirty="0" smtClean="0"/>
              <a:t>18pt Intel Clear body text</a:t>
            </a:r>
          </a:p>
          <a:p>
            <a:pPr marR="0" lvl="1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</a:pPr>
            <a:r>
              <a:rPr lang="en-US" dirty="0" smtClean="0"/>
              <a:t>16pt Intel Clear bullet one</a:t>
            </a:r>
          </a:p>
          <a:p>
            <a:pPr lvl="2"/>
            <a:r>
              <a:rPr lang="en-US" dirty="0" err="1" smtClean="0"/>
              <a:t>14pt</a:t>
            </a:r>
            <a:r>
              <a:rPr lang="en-US" dirty="0" smtClean="0"/>
              <a:t> Intel Clear third level</a:t>
            </a:r>
          </a:p>
          <a:p>
            <a:pPr lvl="3"/>
            <a:r>
              <a:rPr lang="en-US" dirty="0" err="1" smtClean="0"/>
              <a:t>12pt</a:t>
            </a:r>
            <a:r>
              <a:rPr lang="en-US" dirty="0" smtClean="0"/>
              <a:t> Intel Clear fourth level</a:t>
            </a:r>
          </a:p>
          <a:p>
            <a:pPr lvl="4"/>
            <a:r>
              <a:rPr lang="en-US" dirty="0" err="1" smtClean="0"/>
              <a:t>12pt</a:t>
            </a:r>
            <a:r>
              <a:rPr lang="en-US" dirty="0" smtClean="0"/>
              <a:t> Intel Clear fifth level</a:t>
            </a:r>
            <a:endParaRPr lang="en-US" dirty="0"/>
          </a:p>
        </p:txBody>
      </p:sp>
      <p:sp>
        <p:nvSpPr>
          <p:cNvPr id="10" name="Footer Placeholder 4"/>
          <p:cNvSpPr txBox="1">
            <a:spLocks/>
          </p:cNvSpPr>
          <p:nvPr/>
        </p:nvSpPr>
        <p:spPr>
          <a:xfrm>
            <a:off x="531284" y="6391850"/>
            <a:ext cx="3860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smtClean="0">
                <a:solidFill>
                  <a:schemeClr val="tx2"/>
                </a:solidFill>
                <a:cs typeface="Neo Sans Intel"/>
              </a:rPr>
              <a:t>Intel Information Technology </a:t>
            </a:r>
            <a:endParaRPr lang="en-US" sz="1200" dirty="0" smtClean="0">
              <a:solidFill>
                <a:schemeClr val="tx2"/>
              </a:solidFill>
              <a:cs typeface="Neo Sans Intel"/>
            </a:endParaRPr>
          </a:p>
        </p:txBody>
      </p:sp>
    </p:spTree>
    <p:extLst>
      <p:ext uri="{BB962C8B-B14F-4D97-AF65-F5344CB8AC3E}">
        <p14:creationId xmlns:p14="http://schemas.microsoft.com/office/powerpoint/2010/main" val="3763659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44405" y="174496"/>
            <a:ext cx="2235512" cy="12765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Left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828800"/>
            <a:ext cx="9144000" cy="2743200"/>
          </a:xfrm>
        </p:spPr>
        <p:txBody>
          <a:bodyPr anchor="b">
            <a:normAutofit/>
          </a:bodyPr>
          <a:lstStyle>
            <a:lvl1pPr>
              <a:defRPr sz="405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4589465"/>
            <a:ext cx="9144000" cy="1506537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500">
                <a:solidFill>
                  <a:schemeClr val="accent1"/>
                </a:solidFill>
                <a:latin typeface="+mj-lt"/>
              </a:defRPr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2224" y="2060848"/>
            <a:ext cx="2235512" cy="12765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067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825627"/>
            <a:ext cx="4343400" cy="4270375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4600" y="1825627"/>
            <a:ext cx="4343400" cy="4270375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610600" y="6362700"/>
            <a:ext cx="990600" cy="257176"/>
          </a:xfrm>
          <a:prstGeom prst="rect">
            <a:avLst/>
          </a:prstGeom>
        </p:spPr>
        <p:txBody>
          <a:bodyPr/>
          <a:lstStyle/>
          <a:p>
            <a:fld id="{37CC0096-1860-4642-9CD2-0079EA5E7CD1}" type="datetimeFigureOut">
              <a:rPr lang="en-US" smtClean="0"/>
              <a:t>10/12/2015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8481" y="6362700"/>
            <a:ext cx="7487073" cy="25717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29800" y="6362700"/>
            <a:ext cx="930257" cy="257176"/>
          </a:xfrm>
          <a:prstGeom prst="rect">
            <a:avLst/>
          </a:prstGeom>
        </p:spPr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44405" y="174496"/>
            <a:ext cx="2235512" cy="12765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Left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7048" y="1828800"/>
            <a:ext cx="4343400" cy="6858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6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7048" y="2514602"/>
            <a:ext cx="4343400" cy="3581401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27648" y="1828800"/>
            <a:ext cx="4343400" cy="6858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6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27648" y="2514602"/>
            <a:ext cx="4343400" cy="3581401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610600" y="6362700"/>
            <a:ext cx="990600" cy="257176"/>
          </a:xfrm>
          <a:prstGeom prst="rect">
            <a:avLst/>
          </a:prstGeom>
        </p:spPr>
        <p:txBody>
          <a:bodyPr/>
          <a:lstStyle/>
          <a:p>
            <a:fld id="{37CC0096-1860-4642-9CD2-0079EA5E7CD1}" type="datetimeFigureOut">
              <a:rPr lang="en-US" smtClean="0"/>
              <a:t>10/12/2015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918481" y="6362700"/>
            <a:ext cx="7487073" cy="25717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829800" y="6362700"/>
            <a:ext cx="930257" cy="257176"/>
          </a:xfrm>
          <a:prstGeom prst="rect">
            <a:avLst/>
          </a:prstGeom>
        </p:spPr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44405" y="174496"/>
            <a:ext cx="2235512" cy="12765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Left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44405" y="174496"/>
            <a:ext cx="2235512" cy="12765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Left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44405" y="174496"/>
            <a:ext cx="2235512" cy="12765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Left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2588" y="1600200"/>
            <a:ext cx="3122613" cy="1828800"/>
          </a:xfrm>
        </p:spPr>
        <p:txBody>
          <a:bodyPr anchor="b">
            <a:normAutofit/>
          </a:bodyPr>
          <a:lstStyle>
            <a:lvl1pPr>
              <a:defRPr sz="255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0412" y="762000"/>
            <a:ext cx="6400800" cy="5334000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01041" y="3429000"/>
            <a:ext cx="3124161" cy="18288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44405" y="174496"/>
            <a:ext cx="2235512" cy="12765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Left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blackWhite">
          <a:xfrm>
            <a:off x="644091" y="640080"/>
            <a:ext cx="6675120" cy="5577840"/>
          </a:xfrm>
          <a:prstGeom prst="rect">
            <a:avLst/>
          </a:prstGeom>
          <a:solidFill>
            <a:srgbClr val="000000"/>
          </a:solidFill>
          <a:ln w="1016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7952" y="1600200"/>
            <a:ext cx="3127248" cy="1828800"/>
          </a:xfrm>
        </p:spPr>
        <p:txBody>
          <a:bodyPr anchor="b">
            <a:normAutofit/>
          </a:bodyPr>
          <a:lstStyle>
            <a:lvl1pPr>
              <a:defRPr sz="255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81251" y="777240"/>
            <a:ext cx="6400800" cy="5303520"/>
          </a:xfrm>
        </p:spPr>
        <p:txBody>
          <a:bodyPr tIns="457200">
            <a:normAutofit/>
          </a:bodyPr>
          <a:lstStyle>
            <a:lvl1pPr marL="0" indent="0" algn="ctr">
              <a:buNone/>
              <a:defRPr sz="15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97952" y="3429000"/>
            <a:ext cx="3127248" cy="18288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44405" y="174496"/>
            <a:ext cx="2235512" cy="12765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Left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3429" y="457200"/>
            <a:ext cx="88129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392" y="1828800"/>
            <a:ext cx="11137237" cy="46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800" b="1" kern="1200">
          <a:solidFill>
            <a:srgbClr val="B2D0EC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1350"/>
        </a:spcBef>
        <a:buClr>
          <a:schemeClr val="accent1"/>
        </a:buClr>
        <a:buFont typeface="Arial" pitchFamily="34" charset="0"/>
        <a:buChar char="•"/>
        <a:defRPr sz="28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1pPr>
      <a:lvl2pPr marL="445770" indent="-171450" algn="l" defTabSz="685800" rtl="0" eaLnBrk="1" latinLnBrk="0" hangingPunct="1">
        <a:lnSpc>
          <a:spcPct val="90000"/>
        </a:lnSpc>
        <a:spcBef>
          <a:spcPts val="75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2pPr>
      <a:lvl3pPr marL="685800" indent="-171450" algn="l" defTabSz="6858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3pPr>
      <a:lvl4pPr marL="925830" indent="-171450" algn="l" defTabSz="6858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4pPr>
      <a:lvl5pPr marL="1131570" indent="-171450" algn="l" defTabSz="6858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5pPr>
      <a:lvl6pPr marL="1337310" indent="-171450" algn="l" defTabSz="6858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indent="-171450" algn="l" defTabSz="6858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748790" indent="-171450" algn="l" defTabSz="6858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954530" indent="-171450" algn="l" defTabSz="6858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8.png"/><Relationship Id="rId7" Type="http://schemas.openxmlformats.org/officeDocument/2006/relationships/image" Target="../media/image1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Relationship Id="rId9" Type="http://schemas.openxmlformats.org/officeDocument/2006/relationships/image" Target="../media/image14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5.jpeg"/><Relationship Id="rId12" Type="http://schemas.openxmlformats.org/officeDocument/2006/relationships/image" Target="../media/image2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openxmlformats.org/officeDocument/2006/relationships/image" Target="../media/image19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18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aka.ms/k4wv2forum" TargetMode="External"/><Relationship Id="rId2" Type="http://schemas.openxmlformats.org/officeDocument/2006/relationships/hyperlink" Target="http://kinectforwindows.com/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aka.ms/k4wv2sdk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4.png"/><Relationship Id="rId11" Type="http://schemas.openxmlformats.org/officeDocument/2006/relationships/comments" Target="../comments/comment1.xml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3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emf"/><Relationship Id="rId3" Type="http://schemas.openxmlformats.org/officeDocument/2006/relationships/image" Target="../media/image86.emf"/><Relationship Id="rId7" Type="http://schemas.openxmlformats.org/officeDocument/2006/relationships/image" Target="../media/image90.emf"/><Relationship Id="rId12" Type="http://schemas.openxmlformats.org/officeDocument/2006/relationships/image" Target="../media/image9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emf"/><Relationship Id="rId11" Type="http://schemas.openxmlformats.org/officeDocument/2006/relationships/image" Target="../media/image94.emf"/><Relationship Id="rId5" Type="http://schemas.openxmlformats.org/officeDocument/2006/relationships/image" Target="../media/image88.emf"/><Relationship Id="rId10" Type="http://schemas.openxmlformats.org/officeDocument/2006/relationships/image" Target="../media/image93.emf"/><Relationship Id="rId4" Type="http://schemas.openxmlformats.org/officeDocument/2006/relationships/image" Target="../media/image87.emf"/><Relationship Id="rId9" Type="http://schemas.openxmlformats.org/officeDocument/2006/relationships/image" Target="../media/image92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09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hyperlink" Target="https://msdn.microsoft.com/en-us/library/windows/apps/windows.security.credentials.aspx" TargetMode="External"/><Relationship Id="rId1" Type="http://schemas.openxmlformats.org/officeDocument/2006/relationships/slideLayout" Target="../slideLayouts/slideLayout1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NUI e </a:t>
            </a:r>
            <a:r>
              <a:rPr lang="en-US" dirty="0" smtClean="0"/>
              <a:t>Biometrics</a:t>
            </a:r>
            <a:r>
              <a:rPr lang="it-IT" dirty="0" smtClean="0"/>
              <a:t> </a:t>
            </a:r>
            <a:r>
              <a:rPr lang="it-IT" dirty="0"/>
              <a:t>in Windows 10</a:t>
            </a:r>
            <a:endParaRPr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120" y="672859"/>
            <a:ext cx="2876947" cy="23804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287588"/>
            <a:ext cx="5131986" cy="3140668"/>
          </a:xfrm>
          <a:prstGeom prst="rect">
            <a:avLst/>
          </a:prstGeom>
        </p:spPr>
      </p:pic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45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79514" y="182215"/>
            <a:ext cx="11524432" cy="10634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Kinect v2 - High level architecture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79514" y="1708630"/>
            <a:ext cx="8326655" cy="4769048"/>
            <a:chOff x="618001" y="1699403"/>
            <a:chExt cx="5966048" cy="3837289"/>
          </a:xfrm>
        </p:grpSpPr>
        <p:sp>
          <p:nvSpPr>
            <p:cNvPr id="5" name="Rectangle 4"/>
            <p:cNvSpPr/>
            <p:nvPr/>
          </p:nvSpPr>
          <p:spPr bwMode="auto">
            <a:xfrm>
              <a:off x="618001" y="4152405"/>
              <a:ext cx="5965141" cy="672319"/>
            </a:xfrm>
            <a:prstGeom prst="rect">
              <a:avLst/>
            </a:prstGeom>
            <a:solidFill>
              <a:srgbClr val="BECDD7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10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ea typeface="Segoe UI" pitchFamily="34" charset="0"/>
                  <a:cs typeface="Segoe UI Light" panose="020B0502040204020203" pitchFamily="34" charset="0"/>
                </a:rPr>
                <a:t>Kinect Drivers</a:t>
              </a: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618001" y="3477790"/>
              <a:ext cx="5965141" cy="634968"/>
            </a:xfrm>
            <a:prstGeom prst="rect">
              <a:avLst/>
            </a:prstGeom>
            <a:solidFill>
              <a:srgbClr val="BECDD7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10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ea typeface="Segoe UI" pitchFamily="34" charset="0"/>
                  <a:cs typeface="Segoe UI Light" panose="020B0502040204020203" pitchFamily="34" charset="0"/>
                </a:rPr>
                <a:t>Kinect Runtime</a:t>
              </a: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2386135" y="2682349"/>
              <a:ext cx="1718148" cy="755794"/>
            </a:xfrm>
            <a:prstGeom prst="rect">
              <a:avLst/>
            </a:prstGeom>
            <a:solidFill>
              <a:srgbClr val="ADBECB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10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ea typeface="Segoe UI" pitchFamily="34" charset="0"/>
                  <a:cs typeface="Segoe UI Light" panose="020B0502040204020203" pitchFamily="34" charset="0"/>
                </a:rPr>
                <a:t>.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ea typeface="Segoe UI" pitchFamily="34" charset="0"/>
                  <a:cs typeface="Segoe UI Light" panose="020B0502040204020203" pitchFamily="34" charset="0"/>
                </a:rPr>
                <a:t>NET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Light" panose="020B0502040204020203" pitchFamily="34" charset="0"/>
                <a:ea typeface="Segoe UI" pitchFamily="34" charset="0"/>
                <a:cs typeface="Segoe UI Light" panose="020B0502040204020203" pitchFamily="34" charset="0"/>
              </a:endParaRPr>
            </a:p>
            <a:p>
              <a:pPr marL="0" marR="0" lvl="0" indent="0" algn="ctr" defTabSz="91410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ea typeface="Segoe UI" pitchFamily="34" charset="0"/>
                  <a:cs typeface="Segoe UI Light" panose="020B0502040204020203" pitchFamily="34" charset="0"/>
                </a:rPr>
                <a:t>API</a:t>
              </a: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2386135" y="1699403"/>
              <a:ext cx="1718148" cy="934604"/>
            </a:xfrm>
            <a:prstGeom prst="rect">
              <a:avLst/>
            </a:prstGeom>
            <a:solidFill>
              <a:srgbClr val="879BAA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10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ea typeface="Segoe UI" pitchFamily="34" charset="0"/>
                  <a:cs typeface="Segoe UI Light" panose="020B0502040204020203" pitchFamily="34" charset="0"/>
                </a:rPr>
                <a:t>.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ea typeface="Segoe UI" pitchFamily="34" charset="0"/>
                  <a:cs typeface="Segoe UI Light" panose="020B0502040204020203" pitchFamily="34" charset="0"/>
                </a:rPr>
                <a:t>NET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Light" panose="020B0502040204020203" pitchFamily="34" charset="0"/>
                <a:ea typeface="Segoe UI" pitchFamily="34" charset="0"/>
                <a:cs typeface="Segoe UI Light" panose="020B0502040204020203" pitchFamily="34" charset="0"/>
              </a:endParaRPr>
            </a:p>
            <a:p>
              <a:pPr marL="0" marR="0" lvl="0" indent="0" algn="ctr" defTabSz="91410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ea typeface="Segoe UI" pitchFamily="34" charset="0"/>
                  <a:cs typeface="Segoe UI Light" panose="020B0502040204020203" pitchFamily="34" charset="0"/>
                </a:rPr>
                <a:t>Apps</a:t>
              </a: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618001" y="2682348"/>
              <a:ext cx="1748221" cy="755795"/>
            </a:xfrm>
            <a:prstGeom prst="rect">
              <a:avLst/>
            </a:prstGeom>
            <a:solidFill>
              <a:srgbClr val="ADBECB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10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ea typeface="Segoe UI" pitchFamily="34" charset="0"/>
                  <a:cs typeface="Segoe UI Light" panose="020B0502040204020203" pitchFamily="34" charset="0"/>
                </a:rPr>
                <a:t>Native API</a:t>
              </a: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618001" y="1708097"/>
              <a:ext cx="1738152" cy="934604"/>
            </a:xfrm>
            <a:prstGeom prst="rect">
              <a:avLst/>
            </a:prstGeom>
            <a:solidFill>
              <a:srgbClr val="879BAA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10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ea typeface="Segoe UI" pitchFamily="34" charset="0"/>
                  <a:cs typeface="Segoe UI Light" panose="020B0502040204020203" pitchFamily="34" charset="0"/>
                </a:rPr>
                <a:t>Native Apps</a:t>
              </a: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4134265" y="2691122"/>
              <a:ext cx="2448877" cy="747021"/>
            </a:xfrm>
            <a:prstGeom prst="rect">
              <a:avLst/>
            </a:prstGeom>
            <a:solidFill>
              <a:srgbClr val="ADBECB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10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ea typeface="Segoe UI" pitchFamily="34" charset="0"/>
                  <a:cs typeface="Segoe UI Light" panose="020B0502040204020203" pitchFamily="34" charset="0"/>
                </a:rPr>
                <a:t>WinRT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ea typeface="Segoe UI" pitchFamily="34" charset="0"/>
                  <a:cs typeface="Segoe UI Light" panose="020B0502040204020203" pitchFamily="34" charset="0"/>
                </a:rPr>
                <a:t>API</a:t>
              </a: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4134265" y="1699403"/>
              <a:ext cx="2449784" cy="943298"/>
            </a:xfrm>
            <a:prstGeom prst="rect">
              <a:avLst/>
            </a:prstGeom>
            <a:solidFill>
              <a:srgbClr val="879BAA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10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ea typeface="Segoe UI" pitchFamily="34" charset="0"/>
                  <a:cs typeface="Segoe UI Light" panose="020B0502040204020203" pitchFamily="34" charset="0"/>
                </a:rPr>
                <a:t>Windows Store Apps</a:t>
              </a:r>
            </a:p>
            <a:p>
              <a:pPr marL="0" marR="0" lvl="0" indent="0" algn="ctr" defTabSz="91410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ea typeface="Segoe UI" pitchFamily="34" charset="0"/>
                  <a:cs typeface="Segoe UI Light" panose="020B0502040204020203" pitchFamily="34" charset="0"/>
                </a:rPr>
                <a:t>C#, VB, JS, C++/CX</a:t>
              </a: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618001" y="4864373"/>
              <a:ext cx="5965141" cy="672319"/>
            </a:xfrm>
            <a:prstGeom prst="rect">
              <a:avLst/>
            </a:prstGeom>
            <a:solidFill>
              <a:srgbClr val="006487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10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ea typeface="Segoe UI" pitchFamily="34" charset="0"/>
                  <a:cs typeface="Segoe UI Light" panose="020B0502040204020203" pitchFamily="34" charset="0"/>
                </a:rPr>
                <a:t>Physical Kinect Sensor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680" y="1556793"/>
            <a:ext cx="3491319" cy="530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20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79514" y="182215"/>
            <a:ext cx="11524432" cy="10634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Kinect v2 - High level architecture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245130" y="1572986"/>
            <a:ext cx="8422611" cy="4028794"/>
            <a:chOff x="2850605" y="1646152"/>
            <a:chExt cx="7948922" cy="3566105"/>
          </a:xfrm>
        </p:grpSpPr>
        <p:sp>
          <p:nvSpPr>
            <p:cNvPr id="5" name="Right Arrow 4"/>
            <p:cNvSpPr/>
            <p:nvPr/>
          </p:nvSpPr>
          <p:spPr bwMode="auto">
            <a:xfrm>
              <a:off x="2850605" y="3323209"/>
              <a:ext cx="610674" cy="288036"/>
            </a:xfrm>
            <a:prstGeom prst="rightArrow">
              <a:avLst/>
            </a:prstGeom>
            <a:solidFill>
              <a:srgbClr val="BECDD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108000" tIns="54000" rIns="108000" bIns="54000" numCol="1" spcCol="72000" rtlCol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0"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3598361" y="2916055"/>
              <a:ext cx="1345209" cy="1023151"/>
            </a:xfrm>
            <a:prstGeom prst="rect">
              <a:avLst/>
            </a:prstGeom>
            <a:solidFill>
              <a:srgbClr val="006487"/>
            </a:solidFill>
            <a:ln>
              <a:noFill/>
            </a:ln>
            <a:effectLst/>
            <a:extLst/>
          </p:spPr>
          <p:txBody>
            <a:bodyPr wrap="square" lIns="108000" tIns="54000" rIns="108000" bIns="54000" numCol="1" spcCol="72000" rtlCol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0"/>
                <a:buNone/>
                <a:tabLst/>
                <a:defRPr/>
              </a:pPr>
              <a:r>
                <a:rPr kumimoji="0" lang="en-US" sz="18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Light" panose="020B0502040204020203" pitchFamily="34" charset="0"/>
                  <a:ea typeface="ＭＳ Ｐゴシック" charset="-128"/>
                  <a:cs typeface="Segoe UI Light" panose="020B0502040204020203" pitchFamily="34" charset="0"/>
                </a:rPr>
                <a:t>Kinect </a:t>
              </a:r>
            </a:p>
            <a:p>
              <a:pPr marL="0" marR="0" lvl="0" indent="0" algn="ctr" defTabSz="91440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0"/>
                <a:buNone/>
                <a:tabLst/>
                <a:defRPr/>
              </a:pPr>
              <a:r>
                <a:rPr kumimoji="0" lang="en-US" sz="18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Light" panose="020B0502040204020203" pitchFamily="34" charset="0"/>
                  <a:ea typeface="ＭＳ Ｐゴシック" charset="-128"/>
                  <a:cs typeface="Segoe UI Light" panose="020B0502040204020203" pitchFamily="34" charset="0"/>
                </a:rPr>
                <a:t>Service</a:t>
              </a:r>
            </a:p>
            <a:p>
              <a:pPr marL="0" marR="0" lvl="0" indent="0" algn="ctr" defTabSz="91440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0"/>
                <a:buNone/>
                <a:tabLst/>
                <a:defRPr/>
              </a:pPr>
              <a:r>
                <a:rPr kumimoji="0" lang="en-US" sz="18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Light" panose="020B0502040204020203" pitchFamily="34" charset="0"/>
                  <a:ea typeface="ＭＳ Ｐゴシック" charset="-128"/>
                  <a:cs typeface="Segoe UI Light" panose="020B0502040204020203" pitchFamily="34" charset="0"/>
                </a:rPr>
                <a:t> Source</a:t>
              </a:r>
            </a:p>
          </p:txBody>
        </p:sp>
        <p:sp>
          <p:nvSpPr>
            <p:cNvPr id="7" name="Right Arrow 6"/>
            <p:cNvSpPr/>
            <p:nvPr/>
          </p:nvSpPr>
          <p:spPr bwMode="auto">
            <a:xfrm rot="8232087">
              <a:off x="5279944" y="2100866"/>
              <a:ext cx="994307" cy="288036"/>
            </a:xfrm>
            <a:prstGeom prst="rightArrow">
              <a:avLst/>
            </a:prstGeom>
            <a:solidFill>
              <a:srgbClr val="BECDD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108000" tIns="54000" rIns="108000" bIns="54000" numCol="1" spcCol="72000" rtlCol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0"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6526896" y="3069774"/>
              <a:ext cx="1152144" cy="718452"/>
            </a:xfrm>
            <a:prstGeom prst="rect">
              <a:avLst/>
            </a:prstGeom>
            <a:solidFill>
              <a:srgbClr val="BECDD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108000" tIns="54000" rIns="108000" bIns="54000" numCol="1" spcCol="72000" rtlCol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0"/>
                <a:buNone/>
                <a:tabLst/>
                <a:defRPr/>
              </a:pPr>
              <a:r>
                <a:rPr kumimoji="0" lang="en-US" sz="18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Light" panose="020B0502040204020203" pitchFamily="34" charset="0"/>
                  <a:ea typeface="ＭＳ Ｐゴシック" charset="-128"/>
                  <a:cs typeface="Segoe UI Light" panose="020B0502040204020203" pitchFamily="34" charset="0"/>
                </a:rPr>
                <a:t>Kinect</a:t>
              </a:r>
            </a:p>
            <a:p>
              <a:pPr marL="0" marR="0" lvl="0" indent="0" algn="ctr" defTabSz="91440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0"/>
                <a:buNone/>
                <a:tabLst/>
                <a:defRPr/>
              </a:pPr>
              <a:r>
                <a:rPr kumimoji="0" lang="en-US" sz="18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Light" panose="020B0502040204020203" pitchFamily="34" charset="0"/>
                  <a:ea typeface="ＭＳ Ｐゴシック" charset="-128"/>
                  <a:cs typeface="Segoe UI Light" panose="020B0502040204020203" pitchFamily="34" charset="0"/>
                </a:rPr>
                <a:t>Reader</a:t>
              </a: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6526896" y="4493805"/>
              <a:ext cx="1152144" cy="718452"/>
            </a:xfrm>
            <a:prstGeom prst="rect">
              <a:avLst/>
            </a:prstGeom>
            <a:solidFill>
              <a:srgbClr val="BECDD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108000" tIns="54000" rIns="108000" bIns="54000" numCol="1" spcCol="72000" rtlCol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0"/>
                <a:buNone/>
                <a:tabLst/>
                <a:defRPr/>
              </a:pPr>
              <a:r>
                <a:rPr kumimoji="0" lang="en-US" sz="18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Light" panose="020B0502040204020203" pitchFamily="34" charset="0"/>
                  <a:ea typeface="ＭＳ Ｐゴシック" charset="-128"/>
                  <a:cs typeface="Segoe UI Light" panose="020B0502040204020203" pitchFamily="34" charset="0"/>
                </a:rPr>
                <a:t>Kinect</a:t>
              </a:r>
            </a:p>
            <a:p>
              <a:pPr marL="0" marR="0" lvl="0" indent="0" algn="ctr" defTabSz="91440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0"/>
                <a:buNone/>
                <a:tabLst/>
                <a:defRPr/>
              </a:pPr>
              <a:r>
                <a:rPr kumimoji="0" lang="en-US" sz="18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Light" panose="020B0502040204020203" pitchFamily="34" charset="0"/>
                  <a:ea typeface="ＭＳ Ｐゴシック" charset="-128"/>
                  <a:cs typeface="Segoe UI Light" panose="020B0502040204020203" pitchFamily="34" charset="0"/>
                </a:rPr>
                <a:t>Reader</a:t>
              </a: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6513382" y="1646152"/>
              <a:ext cx="1152144" cy="718452"/>
            </a:xfrm>
            <a:prstGeom prst="rect">
              <a:avLst/>
            </a:prstGeom>
            <a:solidFill>
              <a:srgbClr val="BECDD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108000" tIns="54000" rIns="108000" bIns="54000" numCol="1" spcCol="72000" rtlCol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0"/>
                <a:buNone/>
                <a:tabLst/>
                <a:defRPr/>
              </a:pPr>
              <a:r>
                <a:rPr kumimoji="0" lang="en-US" sz="18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Light" panose="020B0502040204020203" pitchFamily="34" charset="0"/>
                  <a:ea typeface="ＭＳ Ｐゴシック" charset="-128"/>
                  <a:cs typeface="Segoe UI Light" panose="020B0502040204020203" pitchFamily="34" charset="0"/>
                </a:rPr>
                <a:t>Kinect</a:t>
              </a:r>
            </a:p>
            <a:p>
              <a:pPr marL="0" marR="0" lvl="0" indent="0" algn="ctr" defTabSz="91440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0"/>
                <a:buNone/>
                <a:tabLst/>
                <a:defRPr/>
              </a:pPr>
              <a:r>
                <a:rPr kumimoji="0" lang="en-US" sz="18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Light" panose="020B0502040204020203" pitchFamily="34" charset="0"/>
                  <a:ea typeface="ＭＳ Ｐゴシック" charset="-128"/>
                  <a:cs typeface="Segoe UI Light" panose="020B0502040204020203" pitchFamily="34" charset="0"/>
                </a:rPr>
                <a:t>Reader</a:t>
              </a:r>
            </a:p>
          </p:txBody>
        </p:sp>
        <p:sp>
          <p:nvSpPr>
            <p:cNvPr id="11" name="Right Arrow 10"/>
            <p:cNvSpPr/>
            <p:nvPr/>
          </p:nvSpPr>
          <p:spPr bwMode="auto">
            <a:xfrm rot="13632087">
              <a:off x="5279944" y="4402693"/>
              <a:ext cx="994307" cy="288036"/>
            </a:xfrm>
            <a:prstGeom prst="rightArrow">
              <a:avLst/>
            </a:prstGeom>
            <a:solidFill>
              <a:srgbClr val="BECDD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108000" tIns="54000" rIns="108000" bIns="54000" numCol="1" spcCol="72000" rtlCol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0"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</a:endParaRPr>
            </a:p>
          </p:txBody>
        </p:sp>
        <p:sp>
          <p:nvSpPr>
            <p:cNvPr id="12" name="Right Arrow 11"/>
            <p:cNvSpPr/>
            <p:nvPr/>
          </p:nvSpPr>
          <p:spPr bwMode="auto">
            <a:xfrm rot="10800000">
              <a:off x="5418739" y="3276340"/>
              <a:ext cx="716716" cy="288036"/>
            </a:xfrm>
            <a:prstGeom prst="rightArrow">
              <a:avLst/>
            </a:prstGeom>
            <a:solidFill>
              <a:srgbClr val="BECDD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108000" tIns="54000" rIns="108000" bIns="54000" numCol="1" spcCol="72000" rtlCol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0"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</a:endParaRPr>
            </a:p>
          </p:txBody>
        </p:sp>
        <p:sp>
          <p:nvSpPr>
            <p:cNvPr id="13" name="Right Arrow 12"/>
            <p:cNvSpPr/>
            <p:nvPr/>
          </p:nvSpPr>
          <p:spPr bwMode="auto">
            <a:xfrm>
              <a:off x="7939175" y="1763061"/>
              <a:ext cx="1023669" cy="484632"/>
            </a:xfrm>
            <a:prstGeom prst="rightArrow">
              <a:avLst/>
            </a:prstGeom>
            <a:solidFill>
              <a:srgbClr val="BECDD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108000" tIns="54000" rIns="108000" bIns="54000" numCol="1" spcCol="72000" rtlCol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0"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9165228" y="1810459"/>
              <a:ext cx="1634299" cy="389837"/>
            </a:xfrm>
            <a:prstGeom prst="rect">
              <a:avLst/>
            </a:prstGeom>
            <a:solidFill>
              <a:srgbClr val="879BAA"/>
            </a:solidFill>
            <a:ln>
              <a:noFill/>
            </a:ln>
            <a:effectLst/>
            <a:extLst/>
          </p:spPr>
          <p:txBody>
            <a:bodyPr wrap="square" lIns="108000" tIns="54000" rIns="108000" bIns="54000" numCol="1" spcCol="72000" rtlCol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0"/>
                <a:buNone/>
                <a:tabLst/>
                <a:defRPr/>
              </a:pPr>
              <a:r>
                <a:rPr kumimoji="0" lang="en-US" sz="18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Light" panose="020B0502040204020203" pitchFamily="34" charset="0"/>
                  <a:ea typeface="ＭＳ Ｐゴシック" charset="-128"/>
                  <a:cs typeface="Segoe UI Light" panose="020B0502040204020203" pitchFamily="34" charset="0"/>
                </a:rPr>
                <a:t>Application</a:t>
              </a:r>
            </a:p>
          </p:txBody>
        </p:sp>
        <p:sp>
          <p:nvSpPr>
            <p:cNvPr id="15" name="Right Arrow 14"/>
            <p:cNvSpPr/>
            <p:nvPr/>
          </p:nvSpPr>
          <p:spPr bwMode="auto">
            <a:xfrm>
              <a:off x="7939175" y="3185314"/>
              <a:ext cx="1023669" cy="484632"/>
            </a:xfrm>
            <a:prstGeom prst="rightArrow">
              <a:avLst/>
            </a:prstGeom>
            <a:solidFill>
              <a:srgbClr val="BECDD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108000" tIns="54000" rIns="108000" bIns="54000" numCol="1" spcCol="72000" rtlCol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0"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</a:endParaRPr>
            </a:p>
          </p:txBody>
        </p:sp>
        <p:sp>
          <p:nvSpPr>
            <p:cNvPr id="16" name="Right Arrow 15"/>
            <p:cNvSpPr/>
            <p:nvPr/>
          </p:nvSpPr>
          <p:spPr bwMode="auto">
            <a:xfrm>
              <a:off x="7939175" y="4610714"/>
              <a:ext cx="1023669" cy="484632"/>
            </a:xfrm>
            <a:prstGeom prst="rightArrow">
              <a:avLst/>
            </a:prstGeom>
            <a:solidFill>
              <a:srgbClr val="BECDD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108000" tIns="54000" rIns="108000" bIns="54000" numCol="1" spcCol="72000" rtlCol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0"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9165228" y="3234286"/>
              <a:ext cx="1634299" cy="389837"/>
            </a:xfrm>
            <a:prstGeom prst="rect">
              <a:avLst/>
            </a:prstGeom>
            <a:solidFill>
              <a:srgbClr val="879BAA"/>
            </a:solidFill>
            <a:ln>
              <a:noFill/>
            </a:ln>
            <a:effectLst/>
            <a:extLst/>
          </p:spPr>
          <p:txBody>
            <a:bodyPr wrap="square" lIns="108000" tIns="54000" rIns="108000" bIns="54000" numCol="1" spcCol="72000" rtlCol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0"/>
                <a:buNone/>
                <a:tabLst/>
                <a:defRPr/>
              </a:pPr>
              <a:r>
                <a:rPr kumimoji="0" lang="en-US" sz="18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Light" panose="020B0502040204020203" pitchFamily="34" charset="0"/>
                  <a:ea typeface="ＭＳ Ｐゴシック" charset="-128"/>
                  <a:cs typeface="Segoe UI Light" panose="020B0502040204020203" pitchFamily="34" charset="0"/>
                </a:rPr>
                <a:t>Application</a:t>
              </a: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9165228" y="4658112"/>
              <a:ext cx="1634299" cy="389837"/>
            </a:xfrm>
            <a:prstGeom prst="rect">
              <a:avLst/>
            </a:prstGeom>
            <a:solidFill>
              <a:srgbClr val="879BAA"/>
            </a:solidFill>
            <a:ln>
              <a:noFill/>
            </a:ln>
            <a:effectLst/>
            <a:extLst/>
          </p:spPr>
          <p:txBody>
            <a:bodyPr wrap="square" lIns="108000" tIns="54000" rIns="108000" bIns="54000" numCol="1" spcCol="72000" rtlCol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0"/>
                <a:buNone/>
                <a:tabLst/>
                <a:defRPr/>
              </a:pPr>
              <a:r>
                <a:rPr kumimoji="0" lang="en-US" sz="18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Light" panose="020B0502040204020203" pitchFamily="34" charset="0"/>
                  <a:ea typeface="ＭＳ Ｐゴシック" charset="-128"/>
                  <a:cs typeface="Segoe UI Light" panose="020B0502040204020203" pitchFamily="34" charset="0"/>
                </a:rPr>
                <a:t>Application</a:t>
              </a:r>
            </a:p>
          </p:txBody>
        </p:sp>
      </p:grpSp>
      <p:sp>
        <p:nvSpPr>
          <p:cNvPr id="19" name="Rectangle 18"/>
          <p:cNvSpPr/>
          <p:nvPr/>
        </p:nvSpPr>
        <p:spPr>
          <a:xfrm>
            <a:off x="381000" y="6165304"/>
            <a:ext cx="78678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Multiple Kinect-enabled applications can run simultaneously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2" t="29828" r="16831" b="29828"/>
          <a:stretch/>
        </p:blipFill>
        <p:spPr>
          <a:xfrm>
            <a:off x="224058" y="3299351"/>
            <a:ext cx="1875821" cy="662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90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79514" y="182215"/>
            <a:ext cx="11524432" cy="10634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Kinect v2 - High level architecture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237525" y="1474094"/>
            <a:ext cx="1706715" cy="914400"/>
            <a:chOff x="2245130" y="3014753"/>
            <a:chExt cx="1706715" cy="914400"/>
          </a:xfrm>
        </p:grpSpPr>
        <p:sp>
          <p:nvSpPr>
            <p:cNvPr id="7" name="Right Arrow 6"/>
            <p:cNvSpPr/>
            <p:nvPr/>
          </p:nvSpPr>
          <p:spPr bwMode="auto">
            <a:xfrm>
              <a:off x="2245130" y="3309245"/>
              <a:ext cx="647065" cy="325407"/>
            </a:xfrm>
            <a:prstGeom prst="rightArrow">
              <a:avLst/>
            </a:prstGeom>
            <a:solidFill>
              <a:srgbClr val="BECDD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108000" tIns="54000" rIns="108000" bIns="54000" numCol="1" spcCol="72000" rtlCol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0"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3037445" y="3014753"/>
              <a:ext cx="914400" cy="914400"/>
            </a:xfrm>
            <a:prstGeom prst="rect">
              <a:avLst/>
            </a:prstGeom>
            <a:solidFill>
              <a:srgbClr val="BECDD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108000" tIns="54000" rIns="108000" bIns="54000" numCol="1" spcCol="72000" rtlCol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0"/>
                <a:buNone/>
                <a:tabLst/>
                <a:defRPr/>
              </a:pPr>
              <a:r>
                <a:rPr lang="en-US" kern="0" dirty="0" smtClean="0">
                  <a:solidFill>
                    <a:srgbClr val="000000"/>
                  </a:solidFill>
                  <a:latin typeface="Segoe UI Light" panose="020B0502040204020203" pitchFamily="34" charset="0"/>
                  <a:ea typeface="ＭＳ Ｐゴシック" charset="-128"/>
                  <a:cs typeface="Segoe UI Light" panose="020B0502040204020203" pitchFamily="34" charset="0"/>
                </a:rPr>
                <a:t>PC</a:t>
              </a:r>
              <a:endParaRPr kumimoji="0" lang="en-US" sz="18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ＭＳ Ｐゴシック" charset="-128"/>
                <a:cs typeface="Segoe UI Light" panose="020B0502040204020203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967063" y="3479919"/>
            <a:ext cx="5251886" cy="2928676"/>
            <a:chOff x="6467115" y="3200272"/>
            <a:chExt cx="5251886" cy="2928676"/>
          </a:xfrm>
        </p:grpSpPr>
        <p:sp>
          <p:nvSpPr>
            <p:cNvPr id="26" name="Right Arrow 25"/>
            <p:cNvSpPr/>
            <p:nvPr/>
          </p:nvSpPr>
          <p:spPr bwMode="auto">
            <a:xfrm>
              <a:off x="6467115" y="3494764"/>
              <a:ext cx="647065" cy="325407"/>
            </a:xfrm>
            <a:prstGeom prst="rightArrow">
              <a:avLst/>
            </a:prstGeom>
            <a:solidFill>
              <a:srgbClr val="BECDD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108000" tIns="54000" rIns="108000" bIns="54000" numCol="1" spcCol="72000" rtlCol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0"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7259430" y="3200272"/>
              <a:ext cx="914400" cy="914400"/>
            </a:xfrm>
            <a:prstGeom prst="rect">
              <a:avLst/>
            </a:prstGeom>
            <a:solidFill>
              <a:srgbClr val="BECDD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108000" tIns="54000" rIns="108000" bIns="54000" numCol="1" spcCol="72000" rtlCol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0"/>
                <a:buNone/>
                <a:tabLst/>
                <a:defRPr/>
              </a:pPr>
              <a:r>
                <a:rPr lang="en-US" kern="0" dirty="0" smtClean="0">
                  <a:solidFill>
                    <a:srgbClr val="000000"/>
                  </a:solidFill>
                  <a:latin typeface="Segoe UI Light" panose="020B0502040204020203" pitchFamily="34" charset="0"/>
                  <a:ea typeface="ＭＳ Ｐゴシック" charset="-128"/>
                  <a:cs typeface="Segoe UI Light" panose="020B0502040204020203" pitchFamily="34" charset="0"/>
                </a:rPr>
                <a:t>PC</a:t>
              </a:r>
              <a:endParaRPr kumimoji="0" lang="en-US" sz="18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ＭＳ Ｐゴシック" charset="-128"/>
                <a:cs typeface="Segoe UI Light" panose="020B0502040204020203" pitchFamily="34" charset="0"/>
              </a:endParaRPr>
            </a:p>
          </p:txBody>
        </p:sp>
        <p:sp>
          <p:nvSpPr>
            <p:cNvPr id="24" name="Right Arrow 23"/>
            <p:cNvSpPr/>
            <p:nvPr/>
          </p:nvSpPr>
          <p:spPr bwMode="auto">
            <a:xfrm>
              <a:off x="6467115" y="4501902"/>
              <a:ext cx="647065" cy="325407"/>
            </a:xfrm>
            <a:prstGeom prst="rightArrow">
              <a:avLst/>
            </a:prstGeom>
            <a:solidFill>
              <a:srgbClr val="BECDD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108000" tIns="54000" rIns="108000" bIns="54000" numCol="1" spcCol="72000" rtlCol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0"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7259430" y="4207410"/>
              <a:ext cx="914400" cy="914400"/>
            </a:xfrm>
            <a:prstGeom prst="rect">
              <a:avLst/>
            </a:prstGeom>
            <a:solidFill>
              <a:srgbClr val="BECDD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108000" tIns="54000" rIns="108000" bIns="54000" numCol="1" spcCol="72000" rtlCol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0"/>
                <a:buNone/>
                <a:tabLst/>
                <a:defRPr/>
              </a:pPr>
              <a:r>
                <a:rPr lang="en-US" kern="0" dirty="0" smtClean="0">
                  <a:solidFill>
                    <a:srgbClr val="000000"/>
                  </a:solidFill>
                  <a:latin typeface="Segoe UI Light" panose="020B0502040204020203" pitchFamily="34" charset="0"/>
                  <a:ea typeface="ＭＳ Ｐゴシック" charset="-128"/>
                  <a:cs typeface="Segoe UI Light" panose="020B0502040204020203" pitchFamily="34" charset="0"/>
                </a:rPr>
                <a:t>PC</a:t>
              </a:r>
              <a:endParaRPr kumimoji="0" lang="en-US" sz="18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ＭＳ Ｐゴシック" charset="-128"/>
                <a:cs typeface="Segoe UI Light" panose="020B0502040204020203" pitchFamily="34" charset="0"/>
              </a:endParaRPr>
            </a:p>
          </p:txBody>
        </p:sp>
        <p:sp>
          <p:nvSpPr>
            <p:cNvPr id="22" name="Right Arrow 21"/>
            <p:cNvSpPr/>
            <p:nvPr/>
          </p:nvSpPr>
          <p:spPr bwMode="auto">
            <a:xfrm>
              <a:off x="6467115" y="5509040"/>
              <a:ext cx="647065" cy="325407"/>
            </a:xfrm>
            <a:prstGeom prst="rightArrow">
              <a:avLst/>
            </a:prstGeom>
            <a:solidFill>
              <a:srgbClr val="BECDD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108000" tIns="54000" rIns="108000" bIns="54000" numCol="1" spcCol="72000" rtlCol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0"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7259430" y="5214548"/>
              <a:ext cx="914400" cy="914400"/>
            </a:xfrm>
            <a:prstGeom prst="rect">
              <a:avLst/>
            </a:prstGeom>
            <a:solidFill>
              <a:srgbClr val="BECDD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108000" tIns="54000" rIns="108000" bIns="54000" numCol="1" spcCol="72000" rtlCol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0"/>
                <a:buNone/>
                <a:tabLst/>
                <a:defRPr/>
              </a:pPr>
              <a:r>
                <a:rPr lang="en-US" kern="0" dirty="0" smtClean="0">
                  <a:solidFill>
                    <a:srgbClr val="000000"/>
                  </a:solidFill>
                  <a:latin typeface="Segoe UI Light" panose="020B0502040204020203" pitchFamily="34" charset="0"/>
                  <a:ea typeface="ＭＳ Ｐゴシック" charset="-128"/>
                  <a:cs typeface="Segoe UI Light" panose="020B0502040204020203" pitchFamily="34" charset="0"/>
                </a:rPr>
                <a:t>PC</a:t>
              </a:r>
              <a:endParaRPr kumimoji="0" lang="en-US" sz="18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ＭＳ Ｐゴシック" charset="-128"/>
                <a:cs typeface="Segoe UI Light" panose="020B0502040204020203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8947280" y="4207409"/>
              <a:ext cx="914400" cy="914400"/>
            </a:xfrm>
            <a:prstGeom prst="rect">
              <a:avLst/>
            </a:prstGeom>
            <a:solidFill>
              <a:srgbClr val="00648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108000" tIns="54000" rIns="108000" bIns="54000" numCol="1" spcCol="72000" rtlCol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0"/>
                <a:buNone/>
                <a:tabLst/>
                <a:defRPr/>
              </a:pPr>
              <a:r>
                <a:rPr lang="en-US" kern="0" dirty="0" smtClean="0">
                  <a:solidFill>
                    <a:srgbClr val="000000"/>
                  </a:solidFill>
                  <a:latin typeface="Segoe UI Light" panose="020B0502040204020203" pitchFamily="34" charset="0"/>
                  <a:ea typeface="ＭＳ Ｐゴシック" charset="-128"/>
                  <a:cs typeface="Segoe UI Light" panose="020B0502040204020203" pitchFamily="34" charset="0"/>
                </a:rPr>
                <a:t>HUB</a:t>
              </a:r>
              <a:endParaRPr kumimoji="0" lang="en-US" sz="18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ＭＳ Ｐゴシック" charset="-128"/>
                <a:cs typeface="Segoe UI Light" panose="020B0502040204020203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10713161" y="4216905"/>
              <a:ext cx="1005840" cy="914400"/>
            </a:xfrm>
            <a:prstGeom prst="rect">
              <a:avLst/>
            </a:prstGeom>
            <a:solidFill>
              <a:srgbClr val="879BA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108000" tIns="54000" rIns="108000" bIns="54000" numCol="1" spcCol="72000" rtlCol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0"/>
                <a:buNone/>
                <a:tabLst/>
                <a:defRPr/>
              </a:pPr>
              <a:r>
                <a:rPr lang="en-US" kern="0" dirty="0" smtClean="0">
                  <a:solidFill>
                    <a:srgbClr val="000000"/>
                  </a:solidFill>
                  <a:latin typeface="Segoe UI Light" panose="020B0502040204020203" pitchFamily="34" charset="0"/>
                  <a:ea typeface="ＭＳ Ｐゴシック" charset="-128"/>
                  <a:cs typeface="Segoe UI Light" panose="020B0502040204020203" pitchFamily="34" charset="0"/>
                </a:rPr>
                <a:t>SERVER</a:t>
              </a:r>
              <a:endParaRPr kumimoji="0" lang="en-US" sz="18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ＭＳ Ｐゴシック" charset="-128"/>
                <a:cs typeface="Segoe UI Light" panose="020B0502040204020203" pitchFamily="34" charset="0"/>
              </a:endParaRPr>
            </a:p>
          </p:txBody>
        </p:sp>
        <p:sp>
          <p:nvSpPr>
            <p:cNvPr id="17" name="Right Arrow 16"/>
            <p:cNvSpPr/>
            <p:nvPr/>
          </p:nvSpPr>
          <p:spPr bwMode="auto">
            <a:xfrm>
              <a:off x="9922474" y="4431119"/>
              <a:ext cx="647065" cy="325407"/>
            </a:xfrm>
            <a:prstGeom prst="rightArrow">
              <a:avLst/>
            </a:prstGeom>
            <a:solidFill>
              <a:srgbClr val="BECDD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108000" tIns="54000" rIns="108000" bIns="54000" numCol="1" spcCol="72000" rtlCol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0"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</a:endParaRPr>
            </a:p>
          </p:txBody>
        </p:sp>
        <p:sp>
          <p:nvSpPr>
            <p:cNvPr id="18" name="Right Arrow 17"/>
            <p:cNvSpPr/>
            <p:nvPr/>
          </p:nvSpPr>
          <p:spPr bwMode="auto">
            <a:xfrm rot="2283474">
              <a:off x="8270934" y="3494768"/>
              <a:ext cx="647065" cy="325407"/>
            </a:xfrm>
            <a:prstGeom prst="rightArrow">
              <a:avLst/>
            </a:prstGeom>
            <a:solidFill>
              <a:srgbClr val="BECDD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108000" tIns="54000" rIns="108000" bIns="54000" numCol="1" spcCol="72000" rtlCol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0"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</a:endParaRPr>
            </a:p>
          </p:txBody>
        </p:sp>
        <p:sp>
          <p:nvSpPr>
            <p:cNvPr id="19" name="Right Arrow 18"/>
            <p:cNvSpPr/>
            <p:nvPr/>
          </p:nvSpPr>
          <p:spPr bwMode="auto">
            <a:xfrm>
              <a:off x="8239421" y="4431119"/>
              <a:ext cx="647065" cy="325407"/>
            </a:xfrm>
            <a:prstGeom prst="rightArrow">
              <a:avLst/>
            </a:prstGeom>
            <a:solidFill>
              <a:srgbClr val="BECDD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108000" tIns="54000" rIns="108000" bIns="54000" numCol="1" spcCol="72000" rtlCol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0"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</a:endParaRPr>
            </a:p>
          </p:txBody>
        </p:sp>
        <p:sp>
          <p:nvSpPr>
            <p:cNvPr id="20" name="Right Arrow 19"/>
            <p:cNvSpPr/>
            <p:nvPr/>
          </p:nvSpPr>
          <p:spPr bwMode="auto">
            <a:xfrm rot="18483474">
              <a:off x="8239421" y="5449679"/>
              <a:ext cx="647065" cy="325407"/>
            </a:xfrm>
            <a:prstGeom prst="rightArrow">
              <a:avLst/>
            </a:prstGeom>
            <a:solidFill>
              <a:srgbClr val="BECDD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108000" tIns="54000" rIns="108000" bIns="54000" numCol="1" spcCol="72000" rtlCol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0"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6755904" y="2695166"/>
            <a:ext cx="2077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Multiple connection</a:t>
            </a:r>
            <a:endParaRPr lang="it-IT" dirty="0"/>
          </a:p>
        </p:txBody>
      </p:sp>
      <p:sp>
        <p:nvSpPr>
          <p:cNvPr id="28" name="TextBox 27"/>
          <p:cNvSpPr txBox="1"/>
          <p:nvPr/>
        </p:nvSpPr>
        <p:spPr>
          <a:xfrm>
            <a:off x="1454958" y="2707397"/>
            <a:ext cx="1675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One connection</a:t>
            </a:r>
            <a:endParaRPr lang="it-IT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2" t="29828" r="16831" b="29828"/>
          <a:stretch/>
        </p:blipFill>
        <p:spPr>
          <a:xfrm>
            <a:off x="289079" y="1639406"/>
            <a:ext cx="1875821" cy="66205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2" t="29828" r="16831" b="29828"/>
          <a:stretch/>
        </p:blipFill>
        <p:spPr>
          <a:xfrm>
            <a:off x="4091242" y="3633470"/>
            <a:ext cx="1875821" cy="66205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2" t="29828" r="16831" b="29828"/>
          <a:stretch/>
        </p:blipFill>
        <p:spPr>
          <a:xfrm>
            <a:off x="4091242" y="4622724"/>
            <a:ext cx="1875821" cy="66205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2" t="29828" r="16831" b="29828"/>
          <a:stretch/>
        </p:blipFill>
        <p:spPr>
          <a:xfrm>
            <a:off x="4091242" y="5635482"/>
            <a:ext cx="1875821" cy="662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73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79514" y="182215"/>
            <a:ext cx="11524432" cy="10634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Kinect v2 – </a:t>
            </a: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F</a:t>
            </a:r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rame source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" name="Picture 2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24463" y="1584646"/>
            <a:ext cx="2743200" cy="2194559"/>
          </a:xfrm>
          <a:prstGeom prst="rect">
            <a:avLst/>
          </a:prstGeom>
        </p:spPr>
      </p:pic>
      <p:pic>
        <p:nvPicPr>
          <p:cNvPr id="4" name="Picture 3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4000" y="1584645"/>
            <a:ext cx="2743200" cy="2194560"/>
          </a:xfrm>
          <a:prstGeom prst="rect">
            <a:avLst/>
          </a:prstGeom>
        </p:spPr>
      </p:pic>
      <p:pic>
        <p:nvPicPr>
          <p:cNvPr id="5" name="Picture 4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525" y="1584645"/>
            <a:ext cx="3657600" cy="21945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63298" y="1018895"/>
            <a:ext cx="7120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Color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06372" y="1013215"/>
            <a:ext cx="779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Depth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832304" y="1010701"/>
            <a:ext cx="9350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Infrared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9" name="Picture 8"/>
          <p:cNvPicPr>
            <a:picLocks/>
          </p:cNvPicPr>
          <p:nvPr/>
        </p:nvPicPr>
        <p:blipFill rotWithShape="1">
          <a:blip r:embed="rId5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1696" y="4618816"/>
            <a:ext cx="2743200" cy="2194560"/>
          </a:xfrm>
          <a:prstGeom prst="rect">
            <a:avLst/>
          </a:prstGeom>
        </p:spPr>
      </p:pic>
      <p:pic>
        <p:nvPicPr>
          <p:cNvPr id="10" name="Picture 9"/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24463" y="4615006"/>
            <a:ext cx="2743200" cy="219456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593192" y="4047866"/>
            <a:ext cx="12522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Body index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259272" y="4047866"/>
            <a:ext cx="6735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Body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132422" y="4047866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Audio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4" name="Picture 13"/>
          <p:cNvPicPr>
            <a:picLocks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7725" y="4615006"/>
            <a:ext cx="2743200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77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79514" y="182215"/>
            <a:ext cx="11524432" cy="10634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Kinect v2 – Color frame source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" name="Content Placeholder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1" b="2173"/>
          <a:stretch/>
        </p:blipFill>
        <p:spPr bwMode="auto">
          <a:xfrm>
            <a:off x="383890" y="1772856"/>
            <a:ext cx="5352070" cy="324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ontent Placeholder 3"/>
          <p:cNvSpPr txBox="1">
            <a:spLocks/>
          </p:cNvSpPr>
          <p:nvPr/>
        </p:nvSpPr>
        <p:spPr>
          <a:xfrm>
            <a:off x="5855890" y="1772856"/>
            <a:ext cx="6031310" cy="33122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1920 x 1080 array of pixel</a:t>
            </a:r>
          </a:p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Different sensor than depth</a:t>
            </a:r>
          </a:p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30 fps</a:t>
            </a:r>
          </a:p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Will maintain brightness and quality by dropping to 15 fps in low-light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45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79514" y="182215"/>
            <a:ext cx="11524432" cy="10634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Kinect v2 – Depth frame source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Content Placeholder 3"/>
          <p:cNvSpPr txBox="1">
            <a:spLocks/>
          </p:cNvSpPr>
          <p:nvPr/>
        </p:nvSpPr>
        <p:spPr>
          <a:xfrm>
            <a:off x="5851514" y="1966046"/>
            <a:ext cx="6031310" cy="33122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512 </a:t>
            </a: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x 424 array of </a:t>
            </a:r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pixel</a:t>
            </a:r>
          </a:p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30 fps</a:t>
            </a:r>
          </a:p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Distance </a:t>
            </a: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range 0.5 – 4.5 </a:t>
            </a:r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meters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"/>
          <a:stretch/>
        </p:blipFill>
        <p:spPr bwMode="auto">
          <a:xfrm>
            <a:off x="407368" y="1245702"/>
            <a:ext cx="5444146" cy="475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1492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79514" y="182215"/>
            <a:ext cx="11524432" cy="10634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Kinect v2 – Infrared frame source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Content Placeholder 3"/>
          <p:cNvSpPr txBox="1">
            <a:spLocks/>
          </p:cNvSpPr>
          <p:nvPr/>
        </p:nvSpPr>
        <p:spPr>
          <a:xfrm>
            <a:off x="5851515" y="1966046"/>
            <a:ext cx="6031310" cy="33122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512 x 424 array of </a:t>
            </a:r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pixel</a:t>
            </a:r>
          </a:p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30 fps</a:t>
            </a:r>
          </a:p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Ambient </a:t>
            </a: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light </a:t>
            </a:r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removed</a:t>
            </a:r>
          </a:p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From </a:t>
            </a: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the same physical sensor as depth</a:t>
            </a:r>
          </a:p>
          <a:p>
            <a:pPr marL="342900" indent="-342900"/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9514" y="1245702"/>
            <a:ext cx="5472001" cy="475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768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79514" y="182215"/>
            <a:ext cx="11524432" cy="10634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Kinect v2 – Body index frame source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Content Placeholder 3"/>
          <p:cNvSpPr txBox="1">
            <a:spLocks/>
          </p:cNvSpPr>
          <p:nvPr/>
        </p:nvSpPr>
        <p:spPr>
          <a:xfrm>
            <a:off x="5855890" y="2160994"/>
            <a:ext cx="6031310" cy="26338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512 x 424 array of </a:t>
            </a:r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pixel</a:t>
            </a:r>
          </a:p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Up to 6 simultaneous bodies</a:t>
            </a:r>
          </a:p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30 fps</a:t>
            </a:r>
          </a:p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Same </a:t>
            </a: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resolution as </a:t>
            </a:r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depth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000" y="1245702"/>
            <a:ext cx="5479200" cy="446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79514" y="182215"/>
            <a:ext cx="11524432" cy="10634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Kinect v2 – Body frame source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Content Placeholder 3"/>
          <p:cNvSpPr txBox="1">
            <a:spLocks/>
          </p:cNvSpPr>
          <p:nvPr/>
        </p:nvSpPr>
        <p:spPr>
          <a:xfrm>
            <a:off x="5855890" y="1702910"/>
            <a:ext cx="6031310" cy="38299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Frame data is a collection of Body object each with 25 joints (each joint has position in 3D space and </a:t>
            </a:r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orientation)</a:t>
            </a:r>
          </a:p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Up </a:t>
            </a: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to 6 simultaneous </a:t>
            </a:r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bodies</a:t>
            </a:r>
          </a:p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30 fps</a:t>
            </a:r>
          </a:p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Hand state (Open, Closed, Lasso)</a:t>
            </a:r>
          </a:p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Lean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9681" y="1245702"/>
            <a:ext cx="5486209" cy="4744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4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79514" y="182215"/>
            <a:ext cx="11524432" cy="10634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Kinect v2 – Body frame source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96" y="1700361"/>
            <a:ext cx="4799802" cy="4752975"/>
          </a:xfrm>
          <a:prstGeom prst="rect">
            <a:avLst/>
          </a:prstGeom>
        </p:spPr>
      </p:pic>
      <p:pic>
        <p:nvPicPr>
          <p:cNvPr id="4" name="Content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110" y="1800056"/>
            <a:ext cx="3772426" cy="455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98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62768" y="182215"/>
            <a:ext cx="11524432" cy="10634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Andrea Sassetti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61" y="5912614"/>
            <a:ext cx="731520" cy="731520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61" y="5181094"/>
            <a:ext cx="731520" cy="73152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407764" y="5328461"/>
            <a:ext cx="5953153" cy="4367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it-IT" sz="2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andrea.sassetti@live.it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07765" y="6070047"/>
            <a:ext cx="5953153" cy="4739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it-IT" sz="2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@andreasassetti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14" y="4449574"/>
            <a:ext cx="731520" cy="73152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407764" y="4596941"/>
            <a:ext cx="5953153" cy="4367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it-IT" sz="2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andreasassetti.wordpres.com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2033218"/>
            <a:ext cx="2743200" cy="2743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7244" y="839071"/>
            <a:ext cx="756669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36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Software Engineer, </a:t>
            </a:r>
            <a:r>
              <a:rPr lang="en-US" sz="3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Siemens</a:t>
            </a:r>
          </a:p>
        </p:txBody>
      </p:sp>
    </p:spTree>
    <p:extLst>
      <p:ext uri="{BB962C8B-B14F-4D97-AF65-F5344CB8AC3E}">
        <p14:creationId xmlns:p14="http://schemas.microsoft.com/office/powerpoint/2010/main" val="393374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79514" y="182215"/>
            <a:ext cx="11524432" cy="10634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Kinect v2 – Audio source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Content Placeholder 3"/>
          <p:cNvSpPr txBox="1">
            <a:spLocks/>
          </p:cNvSpPr>
          <p:nvPr/>
        </p:nvSpPr>
        <p:spPr>
          <a:xfrm>
            <a:off x="5872636" y="2766371"/>
            <a:ext cx="6031310" cy="189775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Data </a:t>
            </a: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is audio samples captured over a specific interval of </a:t>
            </a:r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time</a:t>
            </a:r>
          </a:p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Audio </a:t>
            </a: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is associated with an “audio beam</a:t>
            </a:r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”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000" y="1245702"/>
            <a:ext cx="5488115" cy="4939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72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79514" y="182215"/>
            <a:ext cx="11524432" cy="10634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Kinect v2 – Multi frame source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Content Placeholder 3"/>
          <p:cNvSpPr txBox="1">
            <a:spLocks/>
          </p:cNvSpPr>
          <p:nvPr/>
        </p:nvSpPr>
        <p:spPr>
          <a:xfrm>
            <a:off x="5855890" y="1702910"/>
            <a:ext cx="6031310" cy="38299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Allows to get a matched set of frames form multiple source on a single time.</a:t>
            </a:r>
          </a:p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Delivers frames at the lowest </a:t>
            </a: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f</a:t>
            </a:r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ps of the selected sources.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4" name="Picture 3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4693" y="1702910"/>
            <a:ext cx="1828800" cy="1828800"/>
          </a:xfrm>
          <a:prstGeom prst="rect">
            <a:avLst/>
          </a:prstGeom>
        </p:spPr>
      </p:pic>
      <p:pic>
        <p:nvPicPr>
          <p:cNvPr id="5" name="Picture 4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6033" y="3108637"/>
            <a:ext cx="1828800" cy="1828800"/>
          </a:xfrm>
          <a:prstGeom prst="rect">
            <a:avLst/>
          </a:prstGeom>
        </p:spPr>
      </p:pic>
      <p:pic>
        <p:nvPicPr>
          <p:cNvPr id="6" name="Picture 5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6033" y="1702910"/>
            <a:ext cx="1828800" cy="13395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685" y="3657725"/>
            <a:ext cx="1828800" cy="149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55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79514" y="182215"/>
            <a:ext cx="11524432" cy="10634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Kinect v2 – Coordinate Mapper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Content Placeholder 3"/>
          <p:cNvSpPr txBox="1">
            <a:spLocks/>
          </p:cNvSpPr>
          <p:nvPr/>
        </p:nvSpPr>
        <p:spPr>
          <a:xfrm>
            <a:off x="481593" y="1720163"/>
            <a:ext cx="5768562" cy="38299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It </a:t>
            </a: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p</a:t>
            </a:r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rovides conversion between each systems. It is possible perform single or multiple conversion.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53297" y="1219200"/>
            <a:ext cx="4376854" cy="2574620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4334975"/>
              </p:ext>
            </p:extLst>
          </p:nvPr>
        </p:nvGraphicFramePr>
        <p:xfrm>
          <a:off x="481592" y="4384865"/>
          <a:ext cx="11375048" cy="1889760"/>
        </p:xfrm>
        <a:graphic>
          <a:graphicData uri="http://schemas.openxmlformats.org/drawingml/2006/table">
            <a:tbl>
              <a:tblPr firstRow="1" bandRow="1"/>
              <a:tblGrid>
                <a:gridCol w="227462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71757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9773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8514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40582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269414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330173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Name</a:t>
                      </a:r>
                      <a:endParaRPr lang="it-IT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9BA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Applies</a:t>
                      </a:r>
                      <a:r>
                        <a:rPr lang="en-US" sz="2000" b="1" baseline="0" dirty="0" smtClean="0">
                          <a:solidFill>
                            <a:schemeClr val="bg1"/>
                          </a:solidFill>
                        </a:rPr>
                        <a:t> to</a:t>
                      </a:r>
                      <a:endParaRPr lang="it-IT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9BA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Dimension</a:t>
                      </a:r>
                      <a:endParaRPr lang="it-IT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9BA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Units</a:t>
                      </a:r>
                      <a:endParaRPr lang="it-IT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9BA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Range</a:t>
                      </a:r>
                      <a:endParaRPr lang="it-IT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9BA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Origin</a:t>
                      </a:r>
                      <a:endParaRPr lang="it-IT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9BA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30173"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ColorSpacepoint</a:t>
                      </a:r>
                      <a:endParaRPr lang="it-IT" sz="20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Color</a:t>
                      </a:r>
                      <a:endParaRPr lang="it-IT" sz="20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</a:t>
                      </a:r>
                      <a:endParaRPr lang="it-IT" sz="20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pixel</a:t>
                      </a:r>
                      <a:endParaRPr lang="it-IT" sz="20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1920x1080</a:t>
                      </a:r>
                      <a:endParaRPr lang="it-IT" sz="20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Top left</a:t>
                      </a:r>
                      <a:endParaRPr lang="it-IT" sz="20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30173"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DepthSpacePoint</a:t>
                      </a:r>
                      <a:endParaRPr lang="it-IT" sz="20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ECDD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Depth, Infrared, Body index</a:t>
                      </a:r>
                      <a:endParaRPr lang="it-IT" sz="20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ECDD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</a:t>
                      </a:r>
                      <a:endParaRPr lang="it-IT" sz="20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ECDD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pixel</a:t>
                      </a:r>
                      <a:endParaRPr lang="it-IT" sz="20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ECDD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512x424</a:t>
                      </a:r>
                      <a:endParaRPr lang="it-IT" sz="20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ECDD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Top left</a:t>
                      </a:r>
                      <a:endParaRPr lang="it-IT" sz="20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ECDD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30173"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CameraSpacePoint</a:t>
                      </a:r>
                      <a:endParaRPr lang="it-IT" sz="20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Body</a:t>
                      </a:r>
                      <a:endParaRPr lang="it-IT" sz="20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</a:t>
                      </a:r>
                      <a:endParaRPr lang="it-IT" sz="20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meter</a:t>
                      </a:r>
                      <a:endParaRPr lang="it-IT" sz="20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NA</a:t>
                      </a:r>
                      <a:endParaRPr lang="it-IT" sz="20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Infrared / Depth camera</a:t>
                      </a:r>
                      <a:endParaRPr lang="it-IT" sz="20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646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79514" y="182215"/>
            <a:ext cx="11524432" cy="10634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latin typeface="Segoe UI Light" panose="020B0502040204020203" pitchFamily="34" charset="0"/>
                <a:cs typeface="Segoe UI Light" panose="020B0502040204020203" pitchFamily="34" charset="0"/>
              </a:rPr>
              <a:t>Kinect v2 – Application Lifecycle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79514" y="2787453"/>
            <a:ext cx="6244017" cy="280076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2B91AF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KinectSensor </a:t>
            </a:r>
            <a:r>
              <a:rPr lang="en-US" altLang="en-US" sz="1600" dirty="0" smtClean="0">
                <a:latin typeface="Consolas" panose="020B0609020204030204" pitchFamily="49" charset="0"/>
                <a:cs typeface="Consolas" panose="020B0609020204030204" pitchFamily="49" charset="0"/>
              </a:rPr>
              <a:t>kinectSensor =</a:t>
            </a:r>
            <a:r>
              <a:rPr lang="en-US" alt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 </a:t>
            </a:r>
            <a:r>
              <a:rPr lang="en-US" altLang="en-US" sz="1600" dirty="0" err="1">
                <a:solidFill>
                  <a:srgbClr val="2B91A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KinectSensor</a:t>
            </a:r>
            <a:r>
              <a:rPr lang="en-US" altLang="en-US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.GetDefault</a:t>
            </a:r>
            <a:r>
              <a:rPr lang="en-US" altLang="en-US" sz="1600" dirty="0" smtClean="0"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600" dirty="0">
              <a:solidFill>
                <a:srgbClr val="00000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600" dirty="0">
                <a:solidFill>
                  <a:srgbClr val="0000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if</a:t>
            </a:r>
            <a:r>
              <a:rPr lang="it-IT" altLang="it-IT" sz="1600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 </a:t>
            </a:r>
            <a:r>
              <a:rPr lang="it-IT" altLang="it-IT" sz="1600" dirty="0">
                <a:latin typeface="Consolas" panose="020B0609020204030204" pitchFamily="49" charset="0"/>
                <a:cs typeface="Consolas" panose="020B0609020204030204" pitchFamily="49" charset="0"/>
              </a:rPr>
              <a:t>(!kinectSensor.IsAvailable</a:t>
            </a:r>
            <a:r>
              <a:rPr lang="it-IT" altLang="it-IT" sz="1600" dirty="0" smtClean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600" dirty="0" smtClean="0">
                <a:solidFill>
                  <a:srgbClr val="0000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return</a:t>
            </a:r>
            <a:r>
              <a:rPr lang="it-IT" altLang="it-IT" sz="1600" dirty="0" smtClean="0"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1600" dirty="0">
              <a:solidFill>
                <a:srgbClr val="00000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600" dirty="0" smtClean="0">
                <a:solidFill>
                  <a:srgbClr val="0000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if</a:t>
            </a:r>
            <a:r>
              <a:rPr lang="it-IT" altLang="it-IT" sz="1600" dirty="0">
                <a:latin typeface="Consolas" panose="020B0609020204030204" pitchFamily="49" charset="0"/>
                <a:cs typeface="Consolas" panose="020B0609020204030204" pitchFamily="49" charset="0"/>
              </a:rPr>
              <a:t>(!kinectSensor.IsOpen</a:t>
            </a:r>
            <a:r>
              <a:rPr lang="it-IT" altLang="it-IT" sz="1600" dirty="0" smtClean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6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 kinectSensor.Open</a:t>
            </a:r>
            <a:r>
              <a:rPr lang="it-IT" altLang="it-IT" sz="1600" dirty="0"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  <a:endParaRPr lang="it-IT" altLang="it-IT" sz="4000" dirty="0"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en-US" sz="1600" dirty="0" smtClean="0">
              <a:solidFill>
                <a:srgbClr val="00000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>
                <a:solidFill>
                  <a:srgbClr val="008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 CODE HERE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600" dirty="0">
              <a:solidFill>
                <a:srgbClr val="00000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kinectSensor.Close</a:t>
            </a:r>
            <a:r>
              <a:rPr lang="en-US" altLang="en-US" sz="1600" dirty="0" smtClean="0"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  <a:endParaRPr lang="en-US" altLang="en-US" sz="1600" dirty="0">
              <a:latin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" y="2291456"/>
            <a:ext cx="16004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First step:</a:t>
            </a:r>
            <a:endParaRPr lang="en-US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000" y="1485237"/>
            <a:ext cx="66616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Add reference to </a:t>
            </a:r>
            <a:r>
              <a:rPr lang="en-US" sz="2800" b="1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Microsoft.Kinect</a:t>
            </a:r>
            <a:r>
              <a:rPr lang="en-US" sz="2800" i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2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assembly</a:t>
            </a:r>
            <a:endParaRPr lang="en-US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68722" y="6003137"/>
            <a:ext cx="85680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Microsoft Kinect NuGet Packages available</a:t>
            </a:r>
            <a:endParaRPr lang="it-IT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951202"/>
            <a:ext cx="487722" cy="48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66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79514" y="182215"/>
            <a:ext cx="11524432" cy="10634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Kinect v2 – Basic flow of programming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22076" y="2216988"/>
            <a:ext cx="9747849" cy="1009291"/>
            <a:chOff x="1009291" y="1846052"/>
            <a:chExt cx="9747849" cy="1009291"/>
          </a:xfrm>
        </p:grpSpPr>
        <p:sp>
          <p:nvSpPr>
            <p:cNvPr id="6" name="Right Arrow 5"/>
            <p:cNvSpPr/>
            <p:nvPr/>
          </p:nvSpPr>
          <p:spPr>
            <a:xfrm>
              <a:off x="1009291" y="1846052"/>
              <a:ext cx="9747849" cy="1009291"/>
            </a:xfrm>
            <a:prstGeom prst="rightArrow">
              <a:avLst/>
            </a:prstGeom>
            <a:solidFill>
              <a:srgbClr val="00648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6458385" y="1895590"/>
              <a:ext cx="1463040" cy="822960"/>
            </a:xfrm>
            <a:prstGeom prst="rect">
              <a:avLst/>
            </a:prstGeom>
            <a:solidFill>
              <a:srgbClr val="BECDD7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10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Light" panose="020B0502040204020203" pitchFamily="34" charset="0"/>
                  <a:ea typeface="Segoe UI" pitchFamily="34" charset="0"/>
                  <a:cs typeface="Segoe UI Light" panose="020B0502040204020203" pitchFamily="34" charset="0"/>
                </a:rPr>
                <a:t>Frame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 panose="020B0502040204020203" pitchFamily="34" charset="0"/>
                <a:ea typeface="Segoe UI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243857" y="1895590"/>
              <a:ext cx="1463040" cy="822960"/>
            </a:xfrm>
            <a:prstGeom prst="rect">
              <a:avLst/>
            </a:prstGeom>
            <a:solidFill>
              <a:srgbClr val="ADBECB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10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noProof="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Light" panose="020B0502040204020203" pitchFamily="34" charset="0"/>
                  <a:ea typeface="Segoe UI" pitchFamily="34" charset="0"/>
                  <a:cs typeface="Segoe UI Light" panose="020B0502040204020203" pitchFamily="34" charset="0"/>
                </a:rPr>
                <a:t>S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Light" panose="020B0502040204020203" pitchFamily="34" charset="0"/>
                  <a:ea typeface="Segoe UI" pitchFamily="34" charset="0"/>
                  <a:cs typeface="Segoe UI Light" panose="020B0502040204020203" pitchFamily="34" charset="0"/>
                </a:rPr>
                <a:t>ource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 panose="020B0502040204020203" pitchFamily="34" charset="0"/>
                <a:ea typeface="Segoe UI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1636593" y="1900648"/>
              <a:ext cx="1463040" cy="822960"/>
            </a:xfrm>
            <a:prstGeom prst="rect">
              <a:avLst/>
            </a:prstGeom>
            <a:solidFill>
              <a:srgbClr val="879BAA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10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Light" panose="020B0502040204020203" pitchFamily="34" charset="0"/>
                  <a:ea typeface="Segoe UI" pitchFamily="34" charset="0"/>
                  <a:cs typeface="Segoe UI Light" panose="020B0502040204020203" pitchFamily="34" charset="0"/>
                </a:rPr>
                <a:t>Sensor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 panose="020B0502040204020203" pitchFamily="34" charset="0"/>
                <a:ea typeface="Segoe UI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4851121" y="1895590"/>
              <a:ext cx="1463040" cy="822960"/>
            </a:xfrm>
            <a:prstGeom prst="rect">
              <a:avLst/>
            </a:prstGeom>
            <a:solidFill>
              <a:srgbClr val="ADBECB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10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Light" panose="020B0502040204020203" pitchFamily="34" charset="0"/>
                  <a:ea typeface="Segoe UI" pitchFamily="34" charset="0"/>
                  <a:cs typeface="Segoe UI Light" panose="020B0502040204020203" pitchFamily="34" charset="0"/>
                </a:rPr>
                <a:t>Reader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 panose="020B0502040204020203" pitchFamily="34" charset="0"/>
                <a:ea typeface="Segoe UI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8065649" y="1895590"/>
              <a:ext cx="1463040" cy="822960"/>
            </a:xfrm>
            <a:prstGeom prst="rect">
              <a:avLst/>
            </a:prstGeom>
            <a:solidFill>
              <a:srgbClr val="BECDD7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10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Light" panose="020B0502040204020203" pitchFamily="34" charset="0"/>
                  <a:ea typeface="Segoe UI" pitchFamily="34" charset="0"/>
                  <a:cs typeface="Segoe UI Light" panose="020B0502040204020203" pitchFamily="34" charset="0"/>
                </a:rPr>
                <a:t>Data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 panose="020B0502040204020203" pitchFamily="34" charset="0"/>
                <a:ea typeface="Segoe UI" pitchFamily="34" charset="0"/>
                <a:cs typeface="Segoe UI Light" panose="020B0502040204020203" pitchFamily="34" charset="0"/>
              </a:endParaRPr>
            </a:p>
          </p:txBody>
        </p:sp>
      </p:grp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369214" y="3707119"/>
            <a:ext cx="11719215" cy="32316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500" b="0" i="0" u="none" strike="noStrike" cap="none" normalizeH="0" baseline="0" dirty="0" err="1" smtClean="0">
                <a:ln>
                  <a:noFill/>
                </a:ln>
                <a:solidFill>
                  <a:srgbClr val="47A0BA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KinectSensor</a:t>
            </a:r>
            <a:r>
              <a:rPr kumimoji="0" lang="it-IT" altLang="it-IT" sz="1500" b="0" i="0" u="none" strike="noStrike" cap="none" normalizeH="0" baseline="0" dirty="0" err="1" smtClean="0">
                <a:ln>
                  <a:noFill/>
                </a:ln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.GetDefault</a:t>
            </a:r>
            <a:r>
              <a:rPr kumimoji="0" lang="it-IT" altLang="it-IT" sz="1500" b="0" i="0" u="none" strike="noStrike" cap="none" normalizeH="0" baseline="0" dirty="0" smtClean="0">
                <a:ln>
                  <a:noFill/>
                </a:ln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().</a:t>
            </a:r>
            <a:r>
              <a:rPr kumimoji="0" lang="it-IT" altLang="it-IT" sz="1500" b="0" i="0" u="none" strike="noStrike" cap="none" normalizeH="0" baseline="0" dirty="0" err="1" smtClean="0">
                <a:ln>
                  <a:noFill/>
                </a:ln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DepthFrameSource.OpenReader</a:t>
            </a:r>
            <a:r>
              <a:rPr kumimoji="0" lang="it-IT" altLang="it-IT" sz="1500" b="0" i="0" u="none" strike="noStrike" cap="none" normalizeH="0" baseline="0" dirty="0" smtClean="0">
                <a:ln>
                  <a:noFill/>
                </a:ln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().</a:t>
            </a:r>
            <a:r>
              <a:rPr kumimoji="0" lang="it-IT" altLang="it-IT" sz="1500" b="0" i="0" u="none" strike="noStrike" cap="none" normalizeH="0" baseline="0" dirty="0" err="1" smtClean="0">
                <a:ln>
                  <a:noFill/>
                </a:ln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AcquireLatestFrame</a:t>
            </a:r>
            <a:r>
              <a:rPr kumimoji="0" lang="it-IT" altLang="it-IT" sz="1500" b="0" i="0" u="none" strike="noStrike" cap="none" normalizeH="0" baseline="0" dirty="0" smtClean="0">
                <a:ln>
                  <a:noFill/>
                </a:ln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().</a:t>
            </a:r>
            <a:r>
              <a:rPr kumimoji="0" lang="it-IT" altLang="it-IT" sz="1500" b="0" i="0" u="none" strike="noStrike" cap="none" normalizeH="0" baseline="0" dirty="0" err="1" smtClean="0">
                <a:ln>
                  <a:noFill/>
                </a:ln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CopyFrameDataToArray</a:t>
            </a:r>
            <a:r>
              <a:rPr kumimoji="0" lang="it-IT" altLang="it-IT" sz="1500" b="0" i="0" u="none" strike="noStrike" cap="none" normalizeH="0" baseline="0" dirty="0" smtClean="0">
                <a:ln>
                  <a:noFill/>
                </a:ln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kumimoji="0" lang="it-IT" altLang="it-IT" sz="1500" b="0" i="0" u="none" strike="noStrike" cap="none" normalizeH="0" baseline="0" dirty="0" err="1" smtClean="0">
                <a:ln>
                  <a:noFill/>
                </a:ln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frameData</a:t>
            </a:r>
            <a:r>
              <a:rPr kumimoji="0" lang="it-IT" altLang="it-IT" sz="1500" b="0" i="0" u="none" strike="noStrike" cap="none" normalizeH="0" baseline="0" dirty="0" smtClean="0">
                <a:ln>
                  <a:noFill/>
                </a:ln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); </a:t>
            </a:r>
            <a:endParaRPr kumimoji="0" lang="it-IT" altLang="it-IT" sz="1500" b="0" i="0" u="none" strike="noStrike" cap="none" normalizeH="0" baseline="0" dirty="0" smtClean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54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79514" y="182215"/>
            <a:ext cx="11524432" cy="10634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Kinect v2 – Basic flow of programming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79514" y="1196752"/>
            <a:ext cx="11507686" cy="120032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Readers allow to access to the Kinect </a:t>
            </a:r>
            <a:r>
              <a:rPr lang="en-US" altLang="en-US" sz="2800" dirty="0" smtClean="0"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frame.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400" dirty="0" smtClean="0">
              <a:latin typeface="Segoe UI Light" panose="020B0502040204020203" pitchFamily="34" charset="0"/>
              <a:ea typeface="+mj-ea"/>
              <a:cs typeface="Segoe UI Light" panose="020B0502040204020203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smtClean="0"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It </a:t>
            </a:r>
            <a:r>
              <a:rPr lang="en-US" altLang="en-US" sz="2800" dirty="0"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is possible to read the frame via pooling</a:t>
            </a:r>
            <a:r>
              <a:rPr lang="en-US" altLang="en-US" sz="2800" dirty="0" smtClean="0"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:</a:t>
            </a:r>
            <a:endParaRPr lang="en-US" altLang="en-US" sz="2800" dirty="0">
              <a:latin typeface="Segoe UI Light" panose="020B0502040204020203" pitchFamily="34" charset="0"/>
              <a:ea typeface="+mj-ea"/>
              <a:cs typeface="Segoe UI Light" panose="020B0502040204020203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81000" y="2728210"/>
            <a:ext cx="5791970" cy="175432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var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 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colorFrameReader = kinectSensor.ColorFrameSource.OpenReader();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2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rgbClr val="0000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using</a:t>
            </a:r>
            <a:r>
              <a:rPr lang="en-US" altLang="en-US" sz="1200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 </a:t>
            </a:r>
            <a:r>
              <a:rPr lang="en-US" altLang="en-US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altLang="en-US" sz="1200" dirty="0" err="1">
                <a:solidFill>
                  <a:srgbClr val="0000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var</a:t>
            </a:r>
            <a:r>
              <a:rPr lang="en-US" altLang="en-US" sz="1200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 </a:t>
            </a:r>
            <a:r>
              <a:rPr lang="en-US" altLang="en-US" sz="1200" dirty="0" err="1">
                <a:latin typeface="Consolas" panose="020B0609020204030204" pitchFamily="49" charset="0"/>
                <a:cs typeface="Consolas" panose="020B0609020204030204" pitchFamily="49" charset="0"/>
              </a:rPr>
              <a:t>colorFrame</a:t>
            </a:r>
            <a:r>
              <a:rPr lang="en-US" alt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 = </a:t>
            </a:r>
            <a:r>
              <a:rPr lang="en-US" altLang="en-US" sz="1200" dirty="0" err="1">
                <a:latin typeface="Consolas" panose="020B0609020204030204" pitchFamily="49" charset="0"/>
                <a:cs typeface="Consolas" panose="020B0609020204030204" pitchFamily="49" charset="0"/>
              </a:rPr>
              <a:t>colorFrameReader.AcquireLatestFrame</a:t>
            </a:r>
            <a:r>
              <a:rPr lang="en-US" altLang="en-US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())</a:t>
            </a:r>
            <a:endParaRPr lang="en-US" altLang="en-US" sz="12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  <a:endParaRPr lang="en-US" altLang="en-US" sz="12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 smtClean="0">
                <a:solidFill>
                  <a:srgbClr val="0000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if</a:t>
            </a:r>
            <a:r>
              <a:rPr lang="en-US" altLang="en-US" sz="1200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 </a:t>
            </a:r>
            <a:r>
              <a:rPr lang="en-US" alt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altLang="en-US" sz="1200" dirty="0" err="1">
                <a:latin typeface="Consolas" panose="020B0609020204030204" pitchFamily="49" charset="0"/>
                <a:cs typeface="Consolas" panose="020B0609020204030204" pitchFamily="49" charset="0"/>
              </a:rPr>
              <a:t>colorFrame</a:t>
            </a:r>
            <a:r>
              <a:rPr lang="en-US" alt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 ==</a:t>
            </a:r>
            <a:r>
              <a:rPr lang="en-US" altLang="en-US" sz="1200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 </a:t>
            </a:r>
            <a:r>
              <a:rPr lang="en-US" altLang="en-US" sz="1200" dirty="0">
                <a:solidFill>
                  <a:srgbClr val="0000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null</a:t>
            </a:r>
            <a:r>
              <a:rPr lang="en-US" alt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 smtClean="0">
                <a:solidFill>
                  <a:srgbClr val="0000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return</a:t>
            </a:r>
            <a:r>
              <a:rPr lang="en-US" alt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200" dirty="0">
              <a:solidFill>
                <a:srgbClr val="00800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 smtClean="0">
                <a:solidFill>
                  <a:srgbClr val="008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//</a:t>
            </a:r>
            <a:r>
              <a:rPr lang="en-US" altLang="en-US" sz="1200" dirty="0">
                <a:solidFill>
                  <a:srgbClr val="008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 CODE </a:t>
            </a:r>
            <a:r>
              <a:rPr lang="en-US" altLang="en-US" sz="1200" dirty="0" smtClean="0">
                <a:solidFill>
                  <a:srgbClr val="008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HERE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  <a:endParaRPr lang="en-US" altLang="en-US" sz="12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344846" y="4019872"/>
            <a:ext cx="6702774" cy="286232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 smtClean="0">
                <a:solidFill>
                  <a:srgbClr val="0000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var</a:t>
            </a:r>
            <a:r>
              <a:rPr lang="en-US" altLang="en-US" sz="1200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 </a:t>
            </a:r>
            <a:r>
              <a:rPr lang="en-US" alt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colorFrameReader = kinectSensor.ColorFrameSource.OpenReader</a:t>
            </a:r>
            <a:r>
              <a:rPr lang="en-US" altLang="en-US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(); colorFrameReader.FrameArrived</a:t>
            </a:r>
            <a:r>
              <a:rPr lang="en-US" alt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 += OnColorFrameReader;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en-US" sz="1200" b="0" i="0" u="none" strike="noStrike" cap="none" normalizeH="0" baseline="0" dirty="0" smtClean="0">
              <a:ln>
                <a:noFill/>
              </a:ln>
              <a:effectLst/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en-US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---</a:t>
            </a:r>
            <a:endParaRPr kumimoji="0" lang="it-IT" altLang="en-US" sz="1200" b="0" i="0" u="none" strike="noStrike" cap="none" normalizeH="0" baseline="0" dirty="0" smtClean="0">
              <a:ln>
                <a:noFill/>
              </a:ln>
              <a:effectLst/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200" dirty="0">
              <a:solidFill>
                <a:srgbClr val="0000F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private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 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void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 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OnColorFrameReader(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object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 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sender, 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2B91AF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ColorFrameArrivedEventArgs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 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e)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 smtClean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using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 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var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 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colorFrame = e.FrameReference.AcquireFrame())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 smtClean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    if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 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(colorFrame == 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null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        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return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/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rgbClr val="008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en-US" sz="1200" dirty="0" smtClean="0">
                <a:solidFill>
                  <a:srgbClr val="008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// CODE HERE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en-US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</p:txBody>
      </p:sp>
      <p:sp>
        <p:nvSpPr>
          <p:cNvPr id="8" name="Rectangle 7"/>
          <p:cNvSpPr/>
          <p:nvPr/>
        </p:nvSpPr>
        <p:spPr>
          <a:xfrm>
            <a:off x="3027821" y="5222937"/>
            <a:ext cx="19704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or by </a:t>
            </a:r>
            <a:r>
              <a:rPr lang="en-US" altLang="en-US" sz="2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event:</a:t>
            </a:r>
            <a:endParaRPr lang="en-US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44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81000" y="175727"/>
            <a:ext cx="9315400" cy="10634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Kinect v2 – Face Detection and Alinement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0999" y="1761778"/>
            <a:ext cx="1150620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Through</a:t>
            </a:r>
            <a:r>
              <a:rPr lang="it-IT" altLang="en-US" sz="2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it-IT" alt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K</a:t>
            </a:r>
            <a:r>
              <a:rPr lang="it-IT" altLang="en-US" sz="2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inect Face it </a:t>
            </a:r>
            <a:r>
              <a:rPr lang="en-US" altLang="en-US" sz="2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is</a:t>
            </a:r>
            <a:r>
              <a:rPr lang="it-IT" altLang="en-US" sz="2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possibile </a:t>
            </a:r>
            <a:r>
              <a:rPr lang="en-US" altLang="en-US" sz="2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detects</a:t>
            </a:r>
            <a:r>
              <a:rPr lang="it-IT" altLang="en-US" sz="2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body </a:t>
            </a:r>
            <a:r>
              <a:rPr lang="en-US" altLang="en-US" sz="2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faces point and expression</a:t>
            </a:r>
            <a:r>
              <a:rPr lang="it-IT" altLang="en-US" sz="2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en-US" sz="28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en-US" sz="2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Face </a:t>
            </a:r>
            <a:r>
              <a:rPr lang="en-US" altLang="en-US" sz="2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points</a:t>
            </a:r>
            <a:r>
              <a:rPr lang="it-IT" altLang="en-US" sz="2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:</a:t>
            </a:r>
            <a:endParaRPr lang="en-US" altLang="en-US" sz="28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The user's </a:t>
            </a:r>
            <a:r>
              <a:rPr lang="en-US" alt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l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eft eye point</a:t>
            </a:r>
            <a:endParaRPr lang="en-US" altLang="en-US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The user's r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ight eye point</a:t>
            </a:r>
          </a:p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The user's n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ose point</a:t>
            </a:r>
          </a:p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The user's l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eft corner of the mouth point </a:t>
            </a:r>
            <a:endParaRPr lang="en-US" altLang="en-US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The user's r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ight corner of the mouth point</a:t>
            </a:r>
            <a:endParaRPr kumimoji="0" lang="en-US" altLang="en-US" sz="6000" b="0" i="0" u="none" strike="noStrike" cap="none" normalizeH="0" baseline="0" dirty="0" smtClean="0">
              <a:ln>
                <a:noFill/>
              </a:ln>
              <a:effectLst/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0999" y="6002124"/>
            <a:ext cx="91253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Each point can be visualized in color or Infrared space. </a:t>
            </a:r>
          </a:p>
        </p:txBody>
      </p:sp>
    </p:spTree>
    <p:extLst>
      <p:ext uri="{BB962C8B-B14F-4D97-AF65-F5344CB8AC3E}">
        <p14:creationId xmlns:p14="http://schemas.microsoft.com/office/powerpoint/2010/main" val="93480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81000" y="175727"/>
            <a:ext cx="11524432" cy="10634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Kinect v2 – Face Expression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1000" y="1239214"/>
            <a:ext cx="88392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en-US" sz="2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Face </a:t>
            </a:r>
            <a:r>
              <a:rPr lang="en-US" altLang="en-US" sz="2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expressions</a:t>
            </a:r>
            <a:r>
              <a:rPr lang="it-IT" altLang="en-US" sz="2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8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The user's happy facial expression</a:t>
            </a:r>
          </a:p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The user's right eye is closed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The user's left eye is closed 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The user's mouth is open</a:t>
            </a:r>
          </a:p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The user's mouth has moved since the previous frame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The user is looking at the sensor</a:t>
            </a:r>
          </a:p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The user is wearing glasses</a:t>
            </a:r>
            <a:endParaRPr kumimoji="0" lang="en-US" altLang="en-US" sz="4400" b="0" i="0" u="none" strike="noStrike" cap="none" normalizeH="0" baseline="0" dirty="0" smtClean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5305995"/>
            <a:ext cx="1219200" cy="1219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091" y="5305995"/>
            <a:ext cx="1219200" cy="1219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443" y="5305995"/>
            <a:ext cx="1219200" cy="1219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533" y="5305995"/>
            <a:ext cx="1219200" cy="1219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933" y="5305995"/>
            <a:ext cx="1216152" cy="12161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649" y="5305995"/>
            <a:ext cx="1219926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38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81000" y="175727"/>
            <a:ext cx="9243392" cy="10634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Kinect v2 – Face Detection and Alinement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1000" y="1916832"/>
            <a:ext cx="11506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Add reference </a:t>
            </a:r>
            <a:r>
              <a:rPr lang="en-US" sz="2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to </a:t>
            </a:r>
            <a:r>
              <a:rPr lang="en-US" sz="2400" b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Microsoft.Kinect.Face</a:t>
            </a:r>
            <a:r>
              <a:rPr lang="en-US" sz="2400" i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2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assembly</a:t>
            </a:r>
          </a:p>
          <a:p>
            <a:endParaRPr lang="it-IT" sz="24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it-IT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Use </a:t>
            </a:r>
            <a:r>
              <a:rPr lang="en-US" altLang="en-US" sz="2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FaceFrameSource</a:t>
            </a:r>
            <a:r>
              <a:rPr lang="en-US" alt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and </a:t>
            </a:r>
            <a:r>
              <a:rPr lang="en-US" altLang="en-US" sz="2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FaceFrameReader</a:t>
            </a:r>
            <a:r>
              <a:rPr lang="en-US" alt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en-US" sz="2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classes</a:t>
            </a:r>
          </a:p>
          <a:p>
            <a:pPr lvl="0"/>
            <a:endParaRPr lang="it-IT" altLang="en-US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it-IT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Use </a:t>
            </a:r>
            <a:r>
              <a:rPr lang="en-US" sz="2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FaceFrame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2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class in order to get face information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868722" y="6003137"/>
            <a:ext cx="85680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Microsoft Kinect NuGet Packages available</a:t>
            </a:r>
            <a:endParaRPr lang="it-IT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951202"/>
            <a:ext cx="487722" cy="48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85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81000" y="175727"/>
            <a:ext cx="11524432" cy="10634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Kinect v2 – High Definition Face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1000" y="1720840"/>
            <a:ext cx="6977332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Through</a:t>
            </a:r>
            <a:r>
              <a:rPr lang="it-IT" alt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Kinect 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High Definition </a:t>
            </a:r>
            <a:r>
              <a:rPr lang="it-IT" alt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Face it </a:t>
            </a:r>
            <a:r>
              <a:rPr lang="en-US" alt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is</a:t>
            </a:r>
            <a:r>
              <a:rPr lang="it-IT" alt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possibile </a:t>
            </a:r>
            <a:r>
              <a:rPr lang="en-US" alt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detects</a:t>
            </a:r>
            <a:r>
              <a:rPr lang="it-IT" alt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over </a:t>
            </a:r>
            <a:r>
              <a:rPr lang="en-US" sz="2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1000 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facial points in the 3D </a:t>
            </a:r>
            <a:r>
              <a:rPr lang="en-US" sz="2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space.</a:t>
            </a:r>
          </a:p>
          <a:p>
            <a:pPr lvl="0"/>
            <a:endParaRPr lang="en-US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1347 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facial </a:t>
            </a:r>
            <a:r>
              <a:rPr lang="en-US" sz="2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points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14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2340 triangles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14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Hair color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14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Body color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14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Face 3D Model</a:t>
            </a:r>
          </a:p>
          <a:p>
            <a:pPr lvl="0"/>
            <a:endParaRPr lang="en-US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80" t="26476" r="31324" b="30879"/>
          <a:stretch/>
        </p:blipFill>
        <p:spPr>
          <a:xfrm>
            <a:off x="7176120" y="1268760"/>
            <a:ext cx="3907766" cy="5623937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990600" y="5876031"/>
            <a:ext cx="530697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2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Not </a:t>
            </a:r>
            <a:r>
              <a:rPr lang="it-IT" altLang="it-IT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sufficiently </a:t>
            </a:r>
            <a:r>
              <a:rPr lang="it-IT" altLang="it-IT" sz="2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documented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it-IT" sz="2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Many API are available only in C++</a:t>
            </a:r>
            <a:endParaRPr lang="it-IT" altLang="it-IT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0057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94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/>
          <p:cNvSpPr txBox="1">
            <a:spLocks/>
          </p:cNvSpPr>
          <p:nvPr/>
        </p:nvSpPr>
        <p:spPr>
          <a:xfrm>
            <a:off x="362768" y="182215"/>
            <a:ext cx="11524432" cy="122385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Marco Dal Pino</a:t>
            </a:r>
          </a:p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SW </a:t>
            </a:r>
            <a:r>
              <a:rPr lang="en-US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Eng</a:t>
            </a:r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- Consultant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56" y="4925301"/>
            <a:ext cx="455498" cy="455498"/>
          </a:xfrm>
          <a:prstGeom prst="rect">
            <a:avLst/>
          </a:prstGeom>
          <a:noFill/>
        </p:spPr>
      </p:pic>
      <p:sp>
        <p:nvSpPr>
          <p:cNvPr id="35" name="TextBox 34"/>
          <p:cNvSpPr txBox="1"/>
          <p:nvPr/>
        </p:nvSpPr>
        <p:spPr>
          <a:xfrm>
            <a:off x="1154382" y="4953746"/>
            <a:ext cx="5953153" cy="3743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it-IT" sz="2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@</a:t>
            </a:r>
            <a:r>
              <a:rPr lang="it-IT" sz="24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MarcoDalPino</a:t>
            </a:r>
            <a:endParaRPr lang="it-IT" sz="24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56" y="4072980"/>
            <a:ext cx="443078" cy="443078"/>
          </a:xfrm>
          <a:prstGeom prst="rect">
            <a:avLst/>
          </a:prstGeom>
          <a:noFill/>
        </p:spPr>
      </p:pic>
      <p:sp>
        <p:nvSpPr>
          <p:cNvPr id="37" name="TextBox 36"/>
          <p:cNvSpPr txBox="1"/>
          <p:nvPr/>
        </p:nvSpPr>
        <p:spPr>
          <a:xfrm>
            <a:off x="1127448" y="4012771"/>
            <a:ext cx="5953153" cy="6505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en-US" sz="20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mobileprog.com (ENG)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en-US" sz="20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mobileprog.net (ITA)</a:t>
            </a:r>
            <a:endParaRPr lang="it-IT" sz="20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234" y="1700808"/>
            <a:ext cx="3565229" cy="2664296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10920536" y="4596941"/>
            <a:ext cx="744762" cy="2095760"/>
            <a:chOff x="474143" y="4249924"/>
            <a:chExt cx="744762" cy="2095760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769" y="4249924"/>
              <a:ext cx="577510" cy="914400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143" y="5248404"/>
              <a:ext cx="744762" cy="1097280"/>
            </a:xfrm>
            <a:prstGeom prst="rect">
              <a:avLst/>
            </a:prstGeom>
          </p:spPr>
        </p:pic>
      </p:grpSp>
      <p:pic>
        <p:nvPicPr>
          <p:cNvPr id="42" name="Picture 41" descr="Description: Description: cid:image002.jpg@01CBF474.C9518E20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7175" y="5859133"/>
            <a:ext cx="647700" cy="647700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TextBox 42"/>
          <p:cNvSpPr txBox="1"/>
          <p:nvPr/>
        </p:nvSpPr>
        <p:spPr>
          <a:xfrm>
            <a:off x="7657647" y="4678245"/>
            <a:ext cx="3245771" cy="7109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it-IT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Microsoft MVP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it-IT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Intel Black </a:t>
            </a:r>
            <a:r>
              <a:rPr lang="it-IT" sz="14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Belt</a:t>
            </a:r>
            <a:r>
              <a:rPr lang="it-IT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Software Developer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it-IT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Intel </a:t>
            </a:r>
            <a:r>
              <a:rPr lang="it-IT" sz="14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Realsense</a:t>
            </a:r>
            <a:r>
              <a:rPr lang="it-IT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Innovator </a:t>
            </a:r>
            <a:r>
              <a:rPr lang="it-IT" sz="14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Realsense</a:t>
            </a:r>
            <a:r>
              <a:rPr lang="it-IT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&amp; IoT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343471" y="6240515"/>
            <a:ext cx="5953153" cy="4367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it-IT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a</a:t>
            </a:r>
            <a:r>
              <a:rPr lang="it-IT" sz="2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bout.me/</a:t>
            </a:r>
            <a:r>
              <a:rPr lang="it-IT" sz="28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marcodalpino</a:t>
            </a:r>
            <a:endParaRPr lang="it-IT" sz="28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22" y="5635669"/>
            <a:ext cx="308746" cy="308746"/>
          </a:xfrm>
          <a:prstGeom prst="rect">
            <a:avLst/>
          </a:prstGeom>
          <a:noFill/>
        </p:spPr>
      </p:pic>
      <p:sp>
        <p:nvSpPr>
          <p:cNvPr id="46" name="TextBox 45"/>
          <p:cNvSpPr txBox="1"/>
          <p:nvPr/>
        </p:nvSpPr>
        <p:spPr>
          <a:xfrm>
            <a:off x="1055440" y="5565936"/>
            <a:ext cx="5953153" cy="4367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it-IT" sz="2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m.dalpino@dpcons.com</a:t>
            </a:r>
          </a:p>
        </p:txBody>
      </p:sp>
      <p:pic>
        <p:nvPicPr>
          <p:cNvPr id="47" name="Immagin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208" y="230407"/>
            <a:ext cx="1238250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81000" y="175727"/>
            <a:ext cx="9243392" cy="10634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Kinect v2 – </a:t>
            </a: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High Definition Face</a:t>
            </a:r>
          </a:p>
        </p:txBody>
      </p:sp>
      <p:sp>
        <p:nvSpPr>
          <p:cNvPr id="3" name="Rectangle 2"/>
          <p:cNvSpPr/>
          <p:nvPr/>
        </p:nvSpPr>
        <p:spPr>
          <a:xfrm>
            <a:off x="381000" y="1916832"/>
            <a:ext cx="11506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Add reference </a:t>
            </a:r>
            <a:r>
              <a:rPr lang="en-US" sz="2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to </a:t>
            </a:r>
            <a:r>
              <a:rPr lang="en-US" sz="2400" b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Microsoft.Kinect.Face</a:t>
            </a:r>
            <a:r>
              <a:rPr lang="en-US" sz="2400" i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2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assembly</a:t>
            </a:r>
          </a:p>
          <a:p>
            <a:endParaRPr lang="it-IT" sz="24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it-IT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Use </a:t>
            </a:r>
            <a:r>
              <a:rPr lang="it-IT" altLang="it-IT" sz="2400" b="1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HighDefinitionFaceFrameSource</a:t>
            </a:r>
            <a:r>
              <a:rPr lang="it-IT" altLang="it-IT" sz="2400" dirty="0" smtClean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en-US" sz="2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and </a:t>
            </a:r>
            <a:r>
              <a:rPr lang="it-IT" altLang="it-IT" sz="2400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HighDefinition</a:t>
            </a:r>
            <a:r>
              <a:rPr lang="en-US" altLang="en-US" sz="2400" b="1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FaceFrameReader</a:t>
            </a:r>
            <a:r>
              <a:rPr lang="en-US" altLang="en-US" sz="2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classes</a:t>
            </a:r>
          </a:p>
          <a:p>
            <a:pPr lvl="0"/>
            <a:endParaRPr lang="it-IT" altLang="en-US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it-IT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Use </a:t>
            </a:r>
            <a:r>
              <a:rPr lang="it-IT" altLang="it-IT" sz="2400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HighDefinition</a:t>
            </a:r>
            <a:r>
              <a:rPr lang="en-US" sz="2400" b="1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FaceFrame</a:t>
            </a:r>
            <a:r>
              <a:rPr lang="en-US" sz="2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class in order to get high 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definition face information</a:t>
            </a:r>
            <a:endParaRPr lang="en-US" sz="24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68722" y="6003137"/>
            <a:ext cx="85680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Microsoft Kinect NuGet Packages available</a:t>
            </a:r>
            <a:endParaRPr lang="it-IT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951202"/>
            <a:ext cx="487722" cy="48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03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81000" y="175727"/>
            <a:ext cx="11524432" cy="10634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Kinect v2 – Hand Pointer Gestures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81330" y="1471780"/>
            <a:ext cx="2285675" cy="4930223"/>
            <a:chOff x="495260" y="1183095"/>
            <a:chExt cx="2286000" cy="4930922"/>
          </a:xfrm>
        </p:grpSpPr>
        <p:pic>
          <p:nvPicPr>
            <p:cNvPr id="4" name="engage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 rotWithShape="1">
            <a:blip r:embed="rId4"/>
            <a:srcRect r="43351"/>
            <a:stretch>
              <a:fillRect/>
            </a:stretch>
          </p:blipFill>
          <p:spPr>
            <a:xfrm>
              <a:off x="495260" y="1183095"/>
              <a:ext cx="2286000" cy="4351338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95260" y="5739171"/>
              <a:ext cx="2286000" cy="374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Engagement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669396" y="2491516"/>
            <a:ext cx="1888592" cy="2161463"/>
            <a:chOff x="7565959" y="1303374"/>
            <a:chExt cx="1888592" cy="2161463"/>
          </a:xfrm>
        </p:grpSpPr>
        <p:sp>
          <p:nvSpPr>
            <p:cNvPr id="7" name="Rectangle 6"/>
            <p:cNvSpPr/>
            <p:nvPr/>
          </p:nvSpPr>
          <p:spPr>
            <a:xfrm>
              <a:off x="7565960" y="1303374"/>
              <a:ext cx="1888591" cy="1723219"/>
            </a:xfrm>
            <a:prstGeom prst="rect">
              <a:avLst/>
            </a:prstGeom>
            <a:solidFill>
              <a:srgbClr val="4F81BD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7565959" y="1303374"/>
              <a:ext cx="1888591" cy="1723219"/>
            </a:xfrm>
            <a:prstGeom prst="rect">
              <a:avLst/>
            </a:prstGeom>
            <a:noFill/>
            <a:ln w="635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565960" y="3095505"/>
              <a:ext cx="18885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Press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86213" y="1712170"/>
              <a:ext cx="1018573" cy="1192193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8766831" y="2502442"/>
            <a:ext cx="1888592" cy="2156710"/>
            <a:chOff x="7602265" y="4152191"/>
            <a:chExt cx="1888592" cy="2156710"/>
          </a:xfrm>
        </p:grpSpPr>
        <p:sp>
          <p:nvSpPr>
            <p:cNvPr id="12" name="Rectangle 11"/>
            <p:cNvSpPr/>
            <p:nvPr/>
          </p:nvSpPr>
          <p:spPr>
            <a:xfrm>
              <a:off x="7602266" y="4152191"/>
              <a:ext cx="1888591" cy="172321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602265" y="4152191"/>
              <a:ext cx="1888591" cy="1723219"/>
            </a:xfrm>
            <a:prstGeom prst="rect">
              <a:avLst/>
            </a:prstGeom>
            <a:noFill/>
            <a:ln w="635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602265" y="5939570"/>
              <a:ext cx="1852286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Panning / Zoom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9214" y="4192438"/>
              <a:ext cx="1285337" cy="1035170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4446054" y="2491516"/>
            <a:ext cx="1888592" cy="2177850"/>
            <a:chOff x="4489186" y="1292448"/>
            <a:chExt cx="1888592" cy="2177850"/>
          </a:xfrm>
        </p:grpSpPr>
        <p:sp>
          <p:nvSpPr>
            <p:cNvPr id="17" name="Rectangle 16"/>
            <p:cNvSpPr/>
            <p:nvPr/>
          </p:nvSpPr>
          <p:spPr>
            <a:xfrm>
              <a:off x="4489187" y="1292448"/>
              <a:ext cx="1888591" cy="1723219"/>
            </a:xfrm>
            <a:prstGeom prst="rect">
              <a:avLst/>
            </a:prstGeom>
            <a:solidFill>
              <a:srgbClr val="4F81BD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846823" y="3095505"/>
              <a:ext cx="1173315" cy="374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Targeting</a:t>
              </a: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3698" y="1559683"/>
              <a:ext cx="1173314" cy="1173314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4489186" y="1303374"/>
              <a:ext cx="1888591" cy="1723219"/>
            </a:xfrm>
            <a:prstGeom prst="rect">
              <a:avLst/>
            </a:prstGeom>
            <a:noFill/>
            <a:ln w="635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2893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81000" y="175727"/>
            <a:ext cx="9315400" cy="10634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Kinect v2 – Hand Pointer </a:t>
            </a:r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Gestures - Press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55431" y="1521949"/>
            <a:ext cx="3195678" cy="29306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024708" y="1550196"/>
            <a:ext cx="3195678" cy="2930677"/>
          </a:xfrm>
          <a:prstGeom prst="rect">
            <a:avLst/>
          </a:prstGeom>
          <a:noFill/>
          <a:ln w="635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520" y="3015533"/>
            <a:ext cx="1173314" cy="11733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5360" y="4730368"/>
            <a:ext cx="49587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Recommended Minimum Size: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208 x 208 (in 1080p resolution)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Press attraction towards center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Larger buttons will just attract away from the edge</a:t>
            </a:r>
            <a:endParaRPr lang="en-US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881139" y="3124059"/>
            <a:ext cx="1368084" cy="13568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040074" y="1578443"/>
            <a:ext cx="3195678" cy="2930677"/>
          </a:xfrm>
          <a:prstGeom prst="rect">
            <a:avLst/>
          </a:prstGeom>
          <a:noFill/>
          <a:ln w="63500">
            <a:solidFill>
              <a:schemeClr val="accent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041" y="1950745"/>
            <a:ext cx="1173314" cy="117331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596035" y="4730368"/>
            <a:ext cx="62525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Adapting to smaller visual sizes: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Make large-size hit testable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Set </a:t>
            </a:r>
            <a:r>
              <a:rPr lang="en-US" sz="24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KinectRegion.KinectPressInset</a:t>
            </a:r>
            <a:r>
              <a:rPr lang="en-US" sz="2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(Thickness) to non-visible part of button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Attraction region is smaller</a:t>
            </a:r>
            <a:endParaRPr lang="en-US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2523295" y="2940987"/>
            <a:ext cx="953477" cy="7268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7745698" y="2656619"/>
            <a:ext cx="1819483" cy="114584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175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81000" y="175727"/>
            <a:ext cx="8595320" cy="10634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Kinect v2 – Hand Pointer </a:t>
            </a:r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Gestures - WPF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381000" y="1885874"/>
            <a:ext cx="11524431" cy="38473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Add Reference to </a:t>
            </a:r>
            <a:r>
              <a:rPr lang="en-US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Microsoft.Kinect.Wpf.Controls</a:t>
            </a:r>
            <a:endParaRPr lang="en-US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>
              <a:buNone/>
            </a:pPr>
            <a:endParaRPr lang="en-US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Add KinectRegion as container for your Windows Control</a:t>
            </a:r>
          </a:p>
          <a:p>
            <a:endParaRPr lang="en-US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Run it!</a:t>
            </a:r>
          </a:p>
        </p:txBody>
      </p:sp>
    </p:spTree>
    <p:extLst>
      <p:ext uri="{BB962C8B-B14F-4D97-AF65-F5344CB8AC3E}">
        <p14:creationId xmlns:p14="http://schemas.microsoft.com/office/powerpoint/2010/main" val="272000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81000" y="175727"/>
            <a:ext cx="9315400" cy="10634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Kinect v2 – Hand Pointer </a:t>
            </a:r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Gestures – Store App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381000" y="1885874"/>
            <a:ext cx="11524431" cy="38473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Add Reference to </a:t>
            </a:r>
            <a:r>
              <a:rPr lang="en-US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Microsoft.Kinect.Xaml.Controls</a:t>
            </a:r>
            <a:endParaRPr lang="en-US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endParaRPr lang="en-US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Enable Microphone + Camera capabilities in App Manifest</a:t>
            </a:r>
          </a:p>
          <a:p>
            <a:endParaRPr lang="en-US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Add KinectRegion as container for </a:t>
            </a:r>
            <a:r>
              <a:rPr lang="en-US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rootFrame</a:t>
            </a:r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in </a:t>
            </a:r>
            <a:r>
              <a:rPr lang="en-US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App.xaml.cs</a:t>
            </a:r>
            <a:endParaRPr lang="en-US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endParaRPr lang="en-US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Run it!</a:t>
            </a:r>
          </a:p>
        </p:txBody>
      </p:sp>
    </p:spTree>
    <p:extLst>
      <p:ext uri="{BB962C8B-B14F-4D97-AF65-F5344CB8AC3E}">
        <p14:creationId xmlns:p14="http://schemas.microsoft.com/office/powerpoint/2010/main" val="202038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485" y="637367"/>
            <a:ext cx="6426292" cy="3932756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42546" y="2897256"/>
            <a:ext cx="11524432" cy="10634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Demo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42546" y="4320783"/>
            <a:ext cx="9486901" cy="213255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>
                <a:latin typeface="Segoe UI Light" panose="020B0502040204020203" pitchFamily="34" charset="0"/>
                <a:cs typeface="Segoe UI Light" panose="020B0502040204020203" pitchFamily="34" charset="0"/>
              </a:rPr>
              <a:t>Hand Pointer </a:t>
            </a:r>
            <a:r>
              <a:rPr lang="en-US" sz="7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Gestures and Frame source</a:t>
            </a:r>
            <a:endParaRPr lang="en-US" sz="7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14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81000" y="175727"/>
            <a:ext cx="11524432" cy="10634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Kinect v2 – Recording</a:t>
            </a: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and Playback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88695" y="3587505"/>
            <a:ext cx="5898505" cy="31680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1000" y="1481606"/>
            <a:ext cx="113919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Kinect Studio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Record </a:t>
            </a:r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sample clip of data from the Kinect v2 </a:t>
            </a:r>
            <a:r>
              <a:rPr lang="en-US" sz="2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device.</a:t>
            </a:r>
            <a:endParaRPr lang="en-US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Playback a recorded sample clip of </a:t>
            </a:r>
            <a:r>
              <a:rPr lang="en-US" sz="2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Play </a:t>
            </a:r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data from a live stream directly from a connected </a:t>
            </a:r>
            <a:r>
              <a:rPr lang="en-US" sz="2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Kinect v2 Device</a:t>
            </a:r>
            <a:endParaRPr lang="en-US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90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81000" y="175727"/>
            <a:ext cx="11524432" cy="10634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Kinect v2 – Visual Studio Visualizer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1000" y="1720840"/>
            <a:ext cx="574375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Visualizers are components of the Visual Studio debugger user interface. A visualizer creates a dialog box or another interface to display a variable or object in a manner that is appropriate to its data type</a:t>
            </a:r>
            <a:r>
              <a:rPr lang="en-US" sz="2400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. </a:t>
            </a:r>
          </a:p>
          <a:p>
            <a:endParaRPr lang="en-US" sz="2400" dirty="0">
              <a:latin typeface="Segoe UI Light" panose="020B0502040204020203" pitchFamily="34" charset="0"/>
              <a:ea typeface="Times New Roman" panose="02020603050405020304" pitchFamily="18" charset="0"/>
              <a:cs typeface="Segoe UI Light" panose="020B0502040204020203" pitchFamily="34" charset="0"/>
            </a:endParaRPr>
          </a:p>
          <a:p>
            <a:r>
              <a:rPr lang="en-US" sz="2400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It </a:t>
            </a:r>
            <a:r>
              <a:rPr lang="en-US" sz="2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is possible to create custom visualizer just </a:t>
            </a:r>
            <a:r>
              <a:rPr lang="en-US" sz="2400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implementing </a:t>
            </a:r>
            <a:r>
              <a:rPr lang="en-US" sz="2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some </a:t>
            </a:r>
            <a:r>
              <a:rPr lang="en-US" sz="2400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.NET interfaces.</a:t>
            </a:r>
            <a:endParaRPr lang="en-US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677" y="1720840"/>
            <a:ext cx="5599523" cy="380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87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81000" y="175727"/>
            <a:ext cx="11524432" cy="10634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Kinect v2 – </a:t>
            </a:r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Fusion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9376" y="2276872"/>
            <a:ext cx="5400601" cy="2858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Microsoft </a:t>
            </a:r>
            <a:r>
              <a:rPr lang="en-US" sz="2400" dirty="0" err="1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KinectFusion</a:t>
            </a:r>
            <a:r>
              <a:rPr lang="en-US" sz="2400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 </a:t>
            </a:r>
            <a:r>
              <a:rPr lang="en-US" sz="2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provides 3D object scanning and model creation using a Kinect for Windows sensor. The user can paint a scene with the Kinect camera and simultaneously see, and interact with, a detailed 3D model of the scene.</a:t>
            </a:r>
            <a:endParaRPr lang="it-IT" sz="2400" dirty="0">
              <a:latin typeface="Segoe UI Light" panose="020B0502040204020203" pitchFamily="34" charset="0"/>
              <a:ea typeface="Times New Roman" panose="02020603050405020304" pitchFamily="18" charset="0"/>
              <a:cs typeface="Segoe UI Light" panose="020B050204020402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040" y="2276872"/>
            <a:ext cx="5215781" cy="293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91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81000" y="175727"/>
            <a:ext cx="11524432" cy="10634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Kinect v2 – Custom gesture / pose</a:t>
            </a:r>
          </a:p>
        </p:txBody>
      </p:sp>
      <p:sp>
        <p:nvSpPr>
          <p:cNvPr id="3" name="Rectangle 2"/>
          <p:cNvSpPr/>
          <p:nvPr/>
        </p:nvSpPr>
        <p:spPr>
          <a:xfrm>
            <a:off x="381000" y="1203187"/>
            <a:ext cx="9163050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Inside Kinect v2 SDK it is available a tool that allow you to create custom gesture.</a:t>
            </a:r>
          </a:p>
          <a:p>
            <a:endParaRPr lang="en-US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en-US" sz="2800" b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Visual Gesture Builder</a:t>
            </a:r>
          </a:p>
          <a:p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endParaRPr lang="en-US" sz="1400" b="1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en-US" sz="2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It is possible define discrete or continuous gesture 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using Machine Learning </a:t>
            </a:r>
            <a:r>
              <a:rPr lang="en-US" sz="2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technology </a:t>
            </a:r>
          </a:p>
          <a:p>
            <a:endParaRPr lang="en-US" sz="24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Adaptive Boosting (</a:t>
            </a:r>
            <a:r>
              <a:rPr lang="en-US" sz="24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AdaBoost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) Trigger: </a:t>
            </a:r>
            <a:r>
              <a:rPr lang="en-US" sz="2400" i="1" dirty="0">
                <a:latin typeface="Segoe UI Light" panose="020B0502040204020203" pitchFamily="34" charset="0"/>
                <a:cs typeface="Segoe UI Light" panose="020B0502040204020203" pitchFamily="34" charset="0"/>
              </a:rPr>
              <a:t>Determine if player is performing a </a:t>
            </a:r>
            <a:r>
              <a:rPr lang="en-US" sz="2400" i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gesture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400" i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Random Forest Regression (RFR) Progress: </a:t>
            </a:r>
            <a:r>
              <a:rPr lang="en-US" sz="2400" i="1" dirty="0">
                <a:latin typeface="Segoe UI Light" panose="020B0502040204020203" pitchFamily="34" charset="0"/>
                <a:cs typeface="Segoe UI Light" panose="020B0502040204020203" pitchFamily="34" charset="0"/>
              </a:rPr>
              <a:t>Determine the progress of the gesture performed by the </a:t>
            </a:r>
            <a:r>
              <a:rPr lang="en-US" sz="2400" i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player</a:t>
            </a:r>
            <a:endParaRPr lang="en-US" sz="2400" i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58"/>
          <a:stretch/>
        </p:blipFill>
        <p:spPr>
          <a:xfrm>
            <a:off x="9544050" y="1700808"/>
            <a:ext cx="2132856" cy="508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4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79514" y="182215"/>
            <a:ext cx="11524432" cy="10634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User interaction evolution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067005813"/>
              </p:ext>
            </p:extLst>
          </p:nvPr>
        </p:nvGraphicFramePr>
        <p:xfrm>
          <a:off x="288607" y="2231390"/>
          <a:ext cx="11088687" cy="3963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4560485"/>
            <a:ext cx="1803539" cy="16757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9685">
            <a:off x="5686393" y="3569664"/>
            <a:ext cx="2230634" cy="15242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" t="12730" r="58477" b="18166"/>
          <a:stretch/>
        </p:blipFill>
        <p:spPr>
          <a:xfrm>
            <a:off x="7244507" y="1731272"/>
            <a:ext cx="1397933" cy="9174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462" y="1819124"/>
            <a:ext cx="1627665" cy="99609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675" y="2856624"/>
            <a:ext cx="894678" cy="79084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186" y="3357991"/>
            <a:ext cx="883046" cy="7306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668" y="2199668"/>
            <a:ext cx="2288802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53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81000" y="175727"/>
            <a:ext cx="11524432" cy="10634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Kinect v2 – Custom gesture / pose</a:t>
            </a:r>
          </a:p>
        </p:txBody>
      </p:sp>
      <p:sp>
        <p:nvSpPr>
          <p:cNvPr id="3" name="Rectangle 2"/>
          <p:cNvSpPr/>
          <p:nvPr/>
        </p:nvSpPr>
        <p:spPr>
          <a:xfrm>
            <a:off x="381001" y="1239214"/>
            <a:ext cx="7083151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Visual Gesture Builder</a:t>
            </a:r>
          </a:p>
          <a:p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endParaRPr lang="en-US" sz="2400" b="1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Organize data using Project/Solution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4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Give meaning to data by tagging gesture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4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Build gesture using Machine 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L</a:t>
            </a:r>
            <a:r>
              <a:rPr lang="en-US" sz="2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earning technology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4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Analyze &amp; Test the result of the gesture detection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4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Live preview of result</a:t>
            </a:r>
            <a:endParaRPr lang="en-US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8" t="903" r="17104" b="-903"/>
          <a:stretch/>
        </p:blipFill>
        <p:spPr>
          <a:xfrm>
            <a:off x="7608168" y="1124744"/>
            <a:ext cx="3456384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655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81000" y="175727"/>
            <a:ext cx="11524432" cy="10634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Kinect v2 – Visual Gesture Builder</a:t>
            </a:r>
          </a:p>
        </p:txBody>
      </p:sp>
      <p:sp>
        <p:nvSpPr>
          <p:cNvPr id="4" name="Rectangle 3"/>
          <p:cNvSpPr/>
          <p:nvPr/>
        </p:nvSpPr>
        <p:spPr>
          <a:xfrm>
            <a:off x="381000" y="1268760"/>
            <a:ext cx="5726502" cy="5068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B</a:t>
            </a:r>
            <a:r>
              <a:rPr lang="en-US" sz="2400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asic </a:t>
            </a:r>
            <a:r>
              <a:rPr lang="en-US" sz="2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steps for using Visual Gesture Builder:</a:t>
            </a:r>
            <a:endParaRPr lang="it-IT" sz="2400" dirty="0"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Create a solution. </a:t>
            </a:r>
            <a:endParaRPr lang="en-US" sz="2400" dirty="0" smtClean="0">
              <a:latin typeface="Segoe UI Light" panose="020B0502040204020203" pitchFamily="34" charset="0"/>
              <a:ea typeface="Times New Roman" panose="02020603050405020304" pitchFamily="18" charset="0"/>
              <a:cs typeface="Segoe UI Light" panose="020B0502040204020203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1400" dirty="0" smtClean="0">
              <a:latin typeface="Segoe UI Light" panose="020B0502040204020203" pitchFamily="34" charset="0"/>
              <a:ea typeface="Times New Roman" panose="02020603050405020304" pitchFamily="18" charset="0"/>
              <a:cs typeface="Segoe UI Light" panose="020B0502040204020203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Create </a:t>
            </a:r>
            <a:r>
              <a:rPr lang="en-US" sz="2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one or more projects.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it-IT" sz="1400" dirty="0"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Add a set of clip files to each project</a:t>
            </a:r>
            <a:r>
              <a:rPr lang="en-US" sz="2400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it-IT" sz="1400" dirty="0"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Tag the frames in the clip files associated with each gesture</a:t>
            </a:r>
            <a:r>
              <a:rPr lang="en-US" sz="2400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it-IT" sz="1400" dirty="0"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Build a training gesture database</a:t>
            </a:r>
            <a:r>
              <a:rPr lang="en-US" sz="2400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it-IT" sz="1400" dirty="0"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2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Use the built gesture database into </a:t>
            </a:r>
            <a:r>
              <a:rPr lang="en-US" sz="2400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your </a:t>
            </a:r>
            <a:r>
              <a:rPr lang="en-US" sz="2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application.</a:t>
            </a:r>
            <a:endParaRPr lang="it-IT" sz="2400" dirty="0">
              <a:effectLst/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602" y="2636912"/>
            <a:ext cx="5670830" cy="250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633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81000" y="175727"/>
            <a:ext cx="11524432" cy="10634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Kinect v2 – Custom gesture/pose</a:t>
            </a:r>
          </a:p>
        </p:txBody>
      </p:sp>
      <p:sp>
        <p:nvSpPr>
          <p:cNvPr id="3" name="Text Placeholder 1"/>
          <p:cNvSpPr>
            <a:spLocks noGrp="1"/>
          </p:cNvSpPr>
          <p:nvPr/>
        </p:nvSpPr>
        <p:spPr>
          <a:xfrm>
            <a:off x="391523" y="1898598"/>
            <a:ext cx="5616915" cy="639762"/>
          </a:xfrm>
          <a:prstGeom prst="rect">
            <a:avLst/>
          </a:prstGeom>
          <a:solidFill>
            <a:srgbClr val="006487"/>
          </a:solidFill>
        </p:spPr>
        <p:txBody>
          <a:bodyPr anchor="b">
            <a:normAutofit/>
          </a:bodyPr>
          <a:lstStyle>
            <a:lvl1pPr marL="0" indent="0" algn="l" defTabSz="914088" rtl="0" eaLnBrk="1" latinLnBrk="0" hangingPunct="1">
              <a:spcBef>
                <a:spcPts val="1200"/>
              </a:spcBef>
              <a:buFont typeface="Arial" pitchFamily="34" charset="0"/>
              <a:buNone/>
              <a:defRPr sz="3200" b="1" kern="0" baseline="0">
                <a:solidFill>
                  <a:schemeClr val="bg1"/>
                </a:solidFill>
                <a:effectLst/>
                <a:latin typeface="Segoe UI Light" panose="020B0502040204020203" pitchFamily="34" charset="0"/>
                <a:ea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044" indent="0" algn="l" defTabSz="914088" rtl="0" eaLnBrk="1" latinLnBrk="0" hangingPunct="1">
              <a:spcBef>
                <a:spcPts val="300"/>
              </a:spcBef>
              <a:spcAft>
                <a:spcPts val="300"/>
              </a:spcAft>
              <a:buFont typeface="Arial" pitchFamily="34" charset="0"/>
              <a:buNone/>
              <a:defRPr sz="2000" b="1" kern="0" baseline="0">
                <a:solidFill>
                  <a:schemeClr val="tx1"/>
                </a:solidFill>
                <a:latin typeface="Segoe UI Light" panose="020B0502040204020203" pitchFamily="34" charset="0"/>
                <a:ea typeface="Segoe UI Light" panose="020B0502040204020203" pitchFamily="34" charset="0"/>
                <a:cs typeface="Segoe UI Light" panose="020B0502040204020203" pitchFamily="34" charset="0"/>
              </a:defRPr>
            </a:lvl2pPr>
            <a:lvl3pPr marL="914088" indent="0" algn="l" defTabSz="914088" rtl="0" eaLnBrk="1" latinLnBrk="0" hangingPunct="1">
              <a:spcBef>
                <a:spcPts val="200"/>
              </a:spcBef>
              <a:spcAft>
                <a:spcPts val="200"/>
              </a:spcAft>
              <a:buFont typeface="Arial" pitchFamily="34" charset="0"/>
              <a:buNone/>
              <a:defRPr sz="1800" b="1" kern="0" baseline="0">
                <a:solidFill>
                  <a:schemeClr val="tx1"/>
                </a:solidFill>
                <a:latin typeface="Segoe UI Light" panose="020B0502040204020203" pitchFamily="34" charset="0"/>
                <a:ea typeface="Segoe UI Light" panose="020B0502040204020203" pitchFamily="34" charset="0"/>
                <a:cs typeface="Segoe UI Light" panose="020B0502040204020203" pitchFamily="34" charset="0"/>
              </a:defRPr>
            </a:lvl3pPr>
            <a:lvl4pPr marL="1371133" indent="0" algn="l" defTabSz="914088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0" baseline="0">
                <a:solidFill>
                  <a:schemeClr val="tx1"/>
                </a:solidFill>
                <a:latin typeface="Segoe UI Light" panose="020B0502040204020203" pitchFamily="34" charset="0"/>
                <a:ea typeface="Segoe UI Light" panose="020B0502040204020203" pitchFamily="34" charset="0"/>
                <a:cs typeface="Segoe UI Light" panose="020B0502040204020203" pitchFamily="34" charset="0"/>
              </a:defRPr>
            </a:lvl4pPr>
            <a:lvl5pPr marL="1828178" indent="0" algn="l" defTabSz="914088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0" baseline="0">
                <a:solidFill>
                  <a:schemeClr val="tx1"/>
                </a:solidFill>
                <a:latin typeface="Segoe UI Light" panose="020B0502040204020203" pitchFamily="34" charset="0"/>
                <a:ea typeface="Segoe UI Light" panose="020B0502040204020203" pitchFamily="34" charset="0"/>
                <a:cs typeface="Segoe UI Light" panose="020B0502040204020203" pitchFamily="34" charset="0"/>
              </a:defRPr>
            </a:lvl5pPr>
            <a:lvl6pPr marL="2285222" indent="0" algn="l" defTabSz="914088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267" indent="0" algn="l" defTabSz="914088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311" indent="0" algn="l" defTabSz="914088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358" indent="0" algn="l" defTabSz="914088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 smtClean="0"/>
              <a:t>Heuristic</a:t>
            </a:r>
          </a:p>
        </p:txBody>
      </p:sp>
      <p:sp>
        <p:nvSpPr>
          <p:cNvPr id="4" name="Content Placeholder 2"/>
          <p:cNvSpPr>
            <a:spLocks noGrp="1"/>
          </p:cNvSpPr>
          <p:nvPr/>
        </p:nvSpPr>
        <p:spPr>
          <a:xfrm>
            <a:off x="391523" y="2549142"/>
            <a:ext cx="5616915" cy="3053599"/>
          </a:xfrm>
          <a:prstGeom prst="rect">
            <a:avLst/>
          </a:prstGeom>
        </p:spPr>
        <p:txBody>
          <a:bodyPr/>
          <a:lstStyle>
            <a:lvl1pPr marL="342783" indent="-342783" algn="l" defTabSz="914088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800" b="1" kern="0" baseline="0">
                <a:solidFill>
                  <a:schemeClr val="tx1"/>
                </a:solidFill>
                <a:latin typeface="Segoe UI Light" panose="020B0502040204020203" pitchFamily="34" charset="0"/>
                <a:ea typeface="Segoe UI Light" panose="020B0502040204020203" pitchFamily="34" charset="0"/>
                <a:cs typeface="Segoe UI Light" panose="020B0502040204020203" pitchFamily="34" charset="0"/>
              </a:defRPr>
            </a:lvl1pPr>
            <a:lvl2pPr marL="742698" indent="-285652" algn="l" defTabSz="914088" rtl="0" eaLnBrk="1" latinLnBrk="0" hangingPunct="1"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–"/>
              <a:defRPr sz="2400" kern="0" baseline="0">
                <a:solidFill>
                  <a:schemeClr val="tx1"/>
                </a:solidFill>
                <a:latin typeface="Segoe UI Light" panose="020B0502040204020203" pitchFamily="34" charset="0"/>
                <a:ea typeface="Segoe UI Light" panose="020B0502040204020203" pitchFamily="34" charset="0"/>
                <a:cs typeface="Segoe UI Light" panose="020B0502040204020203" pitchFamily="34" charset="0"/>
              </a:defRPr>
            </a:lvl2pPr>
            <a:lvl3pPr marL="1142612" indent="-228522" algn="l" defTabSz="914088" rtl="0" eaLnBrk="1" latinLnBrk="0" hangingPunct="1"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•"/>
              <a:defRPr sz="2000" kern="0" baseline="0">
                <a:solidFill>
                  <a:schemeClr val="tx1"/>
                </a:solidFill>
                <a:latin typeface="Segoe UI Light" panose="020B0502040204020203" pitchFamily="34" charset="0"/>
                <a:ea typeface="Segoe UI Light" panose="020B0502040204020203" pitchFamily="34" charset="0"/>
                <a:cs typeface="Segoe UI Light" panose="020B0502040204020203" pitchFamily="34" charset="0"/>
              </a:defRPr>
            </a:lvl3pPr>
            <a:lvl4pPr marL="1599657" indent="-228522" algn="l" defTabSz="91408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0" baseline="0">
                <a:solidFill>
                  <a:schemeClr val="tx1"/>
                </a:solidFill>
                <a:latin typeface="Segoe UI Light" panose="020B0502040204020203" pitchFamily="34" charset="0"/>
                <a:ea typeface="Segoe UI Light" panose="020B0502040204020203" pitchFamily="34" charset="0"/>
                <a:cs typeface="Segoe UI Light" panose="020B0502040204020203" pitchFamily="34" charset="0"/>
              </a:defRPr>
            </a:lvl4pPr>
            <a:lvl5pPr marL="2056700" indent="-228522" algn="l" defTabSz="91408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0" baseline="0">
                <a:solidFill>
                  <a:schemeClr val="tx1"/>
                </a:solidFill>
                <a:latin typeface="Segoe UI Light" panose="020B0502040204020203" pitchFamily="34" charset="0"/>
                <a:ea typeface="Segoe UI Light" panose="020B0502040204020203" pitchFamily="34" charset="0"/>
                <a:cs typeface="Segoe UI Light" panose="020B0502040204020203" pitchFamily="34" charset="0"/>
              </a:defRPr>
            </a:lvl5pPr>
            <a:lvl6pPr marL="2513745" indent="-228522" algn="l" defTabSz="9140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789" indent="-228522" algn="l" defTabSz="9140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833" indent="-228522" algn="l" defTabSz="9140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878" indent="-228522" algn="l" defTabSz="9140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smtClean="0"/>
              <a:t>Gesture is a coding problem</a:t>
            </a:r>
          </a:p>
          <a:p>
            <a:r>
              <a:rPr lang="en-US" b="0" dirty="0" smtClean="0"/>
              <a:t>Quick to do simple gestures/poses (hand over head)</a:t>
            </a:r>
          </a:p>
          <a:p>
            <a:r>
              <a:rPr lang="en-US" b="0" dirty="0" smtClean="0"/>
              <a:t>ML can </a:t>
            </a:r>
            <a:r>
              <a:rPr lang="en-US" b="0" dirty="0"/>
              <a:t>also be useful to find good signals for Heuristic </a:t>
            </a:r>
            <a:r>
              <a:rPr lang="en-US" b="0" dirty="0" smtClean="0"/>
              <a:t>approach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/>
        </p:nvSpPr>
        <p:spPr>
          <a:xfrm>
            <a:off x="6269588" y="1898598"/>
            <a:ext cx="5619121" cy="639762"/>
          </a:xfrm>
          <a:prstGeom prst="rect">
            <a:avLst/>
          </a:prstGeom>
          <a:solidFill>
            <a:srgbClr val="BECDD7"/>
          </a:solidFill>
        </p:spPr>
        <p:txBody>
          <a:bodyPr anchor="b">
            <a:normAutofit/>
          </a:bodyPr>
          <a:lstStyle>
            <a:lvl1pPr marL="0" indent="0" algn="l" defTabSz="914088" rtl="0" eaLnBrk="1" latinLnBrk="0" hangingPunct="1">
              <a:spcBef>
                <a:spcPts val="1200"/>
              </a:spcBef>
              <a:buFont typeface="Arial" pitchFamily="34" charset="0"/>
              <a:buNone/>
              <a:defRPr sz="3200" b="1" kern="0" baseline="0">
                <a:solidFill>
                  <a:schemeClr val="bg1"/>
                </a:solidFill>
                <a:effectLst/>
                <a:latin typeface="Segoe UI Light" panose="020B0502040204020203" pitchFamily="34" charset="0"/>
                <a:ea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044" indent="0" algn="l" defTabSz="914088" rtl="0" eaLnBrk="1" latinLnBrk="0" hangingPunct="1">
              <a:spcBef>
                <a:spcPts val="300"/>
              </a:spcBef>
              <a:spcAft>
                <a:spcPts val="300"/>
              </a:spcAft>
              <a:buFont typeface="Arial" pitchFamily="34" charset="0"/>
              <a:buNone/>
              <a:defRPr sz="2000" b="1" kern="0" baseline="0">
                <a:solidFill>
                  <a:schemeClr val="tx1"/>
                </a:solidFill>
                <a:latin typeface="Segoe UI Light" panose="020B0502040204020203" pitchFamily="34" charset="0"/>
                <a:ea typeface="Segoe UI Light" panose="020B0502040204020203" pitchFamily="34" charset="0"/>
                <a:cs typeface="Segoe UI Light" panose="020B0502040204020203" pitchFamily="34" charset="0"/>
              </a:defRPr>
            </a:lvl2pPr>
            <a:lvl3pPr marL="914088" indent="0" algn="l" defTabSz="914088" rtl="0" eaLnBrk="1" latinLnBrk="0" hangingPunct="1">
              <a:spcBef>
                <a:spcPts val="200"/>
              </a:spcBef>
              <a:spcAft>
                <a:spcPts val="200"/>
              </a:spcAft>
              <a:buFont typeface="Arial" pitchFamily="34" charset="0"/>
              <a:buNone/>
              <a:defRPr sz="1800" b="1" kern="0" baseline="0">
                <a:solidFill>
                  <a:schemeClr val="tx1"/>
                </a:solidFill>
                <a:latin typeface="Segoe UI Light" panose="020B0502040204020203" pitchFamily="34" charset="0"/>
                <a:ea typeface="Segoe UI Light" panose="020B0502040204020203" pitchFamily="34" charset="0"/>
                <a:cs typeface="Segoe UI Light" panose="020B0502040204020203" pitchFamily="34" charset="0"/>
              </a:defRPr>
            </a:lvl3pPr>
            <a:lvl4pPr marL="1371133" indent="0" algn="l" defTabSz="914088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0" baseline="0">
                <a:solidFill>
                  <a:schemeClr val="tx1"/>
                </a:solidFill>
                <a:latin typeface="Segoe UI Light" panose="020B0502040204020203" pitchFamily="34" charset="0"/>
                <a:ea typeface="Segoe UI Light" panose="020B0502040204020203" pitchFamily="34" charset="0"/>
                <a:cs typeface="Segoe UI Light" panose="020B0502040204020203" pitchFamily="34" charset="0"/>
              </a:defRPr>
            </a:lvl4pPr>
            <a:lvl5pPr marL="1828178" indent="0" algn="l" defTabSz="914088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0" baseline="0">
                <a:solidFill>
                  <a:schemeClr val="tx1"/>
                </a:solidFill>
                <a:latin typeface="Segoe UI Light" panose="020B0502040204020203" pitchFamily="34" charset="0"/>
                <a:ea typeface="Segoe UI Light" panose="020B0502040204020203" pitchFamily="34" charset="0"/>
                <a:cs typeface="Segoe UI Light" panose="020B0502040204020203" pitchFamily="34" charset="0"/>
              </a:defRPr>
            </a:lvl5pPr>
            <a:lvl6pPr marL="2285222" indent="0" algn="l" defTabSz="914088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267" indent="0" algn="l" defTabSz="914088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311" indent="0" algn="l" defTabSz="914088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358" indent="0" algn="l" defTabSz="914088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ML with Visual Gesture Builder</a:t>
            </a:r>
            <a:endParaRPr lang="en-US" dirty="0"/>
          </a:p>
        </p:txBody>
      </p:sp>
      <p:sp>
        <p:nvSpPr>
          <p:cNvPr id="6" name="Content Placeholder 4"/>
          <p:cNvSpPr>
            <a:spLocks noGrp="1"/>
          </p:cNvSpPr>
          <p:nvPr/>
        </p:nvSpPr>
        <p:spPr>
          <a:xfrm>
            <a:off x="6269588" y="2549142"/>
            <a:ext cx="5619121" cy="4048210"/>
          </a:xfrm>
          <a:prstGeom prst="rect">
            <a:avLst/>
          </a:prstGeom>
        </p:spPr>
        <p:txBody>
          <a:bodyPr/>
          <a:lstStyle>
            <a:lvl1pPr marL="342783" indent="-342783" algn="l" defTabSz="914088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800" b="1" kern="0" baseline="0">
                <a:solidFill>
                  <a:schemeClr val="tx1"/>
                </a:solidFill>
                <a:latin typeface="Segoe UI Light" panose="020B0502040204020203" pitchFamily="34" charset="0"/>
                <a:ea typeface="Segoe UI Light" panose="020B0502040204020203" pitchFamily="34" charset="0"/>
                <a:cs typeface="Segoe UI Light" panose="020B0502040204020203" pitchFamily="34" charset="0"/>
              </a:defRPr>
            </a:lvl1pPr>
            <a:lvl2pPr marL="742698" indent="-285652" algn="l" defTabSz="914088" rtl="0" eaLnBrk="1" latinLnBrk="0" hangingPunct="1"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–"/>
              <a:defRPr sz="2400" kern="0" baseline="0">
                <a:solidFill>
                  <a:schemeClr val="tx1"/>
                </a:solidFill>
                <a:latin typeface="Segoe UI Light" panose="020B0502040204020203" pitchFamily="34" charset="0"/>
                <a:ea typeface="Segoe UI Light" panose="020B0502040204020203" pitchFamily="34" charset="0"/>
                <a:cs typeface="Segoe UI Light" panose="020B0502040204020203" pitchFamily="34" charset="0"/>
              </a:defRPr>
            </a:lvl2pPr>
            <a:lvl3pPr marL="1142612" indent="-228522" algn="l" defTabSz="914088" rtl="0" eaLnBrk="1" latinLnBrk="0" hangingPunct="1"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•"/>
              <a:defRPr sz="2000" kern="0" baseline="0">
                <a:solidFill>
                  <a:schemeClr val="tx1"/>
                </a:solidFill>
                <a:latin typeface="Segoe UI Light" panose="020B0502040204020203" pitchFamily="34" charset="0"/>
                <a:ea typeface="Segoe UI Light" panose="020B0502040204020203" pitchFamily="34" charset="0"/>
                <a:cs typeface="Segoe UI Light" panose="020B0502040204020203" pitchFamily="34" charset="0"/>
              </a:defRPr>
            </a:lvl3pPr>
            <a:lvl4pPr marL="1599657" indent="-228522" algn="l" defTabSz="91408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0" baseline="0">
                <a:solidFill>
                  <a:schemeClr val="tx1"/>
                </a:solidFill>
                <a:latin typeface="Segoe UI Light" panose="020B0502040204020203" pitchFamily="34" charset="0"/>
                <a:ea typeface="Segoe UI Light" panose="020B0502040204020203" pitchFamily="34" charset="0"/>
                <a:cs typeface="Segoe UI Light" panose="020B0502040204020203" pitchFamily="34" charset="0"/>
              </a:defRPr>
            </a:lvl4pPr>
            <a:lvl5pPr marL="2056700" indent="-228522" algn="l" defTabSz="91408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0" baseline="0">
                <a:solidFill>
                  <a:schemeClr val="tx1"/>
                </a:solidFill>
                <a:latin typeface="Segoe UI Light" panose="020B0502040204020203" pitchFamily="34" charset="0"/>
                <a:ea typeface="Segoe UI Light" panose="020B0502040204020203" pitchFamily="34" charset="0"/>
                <a:cs typeface="Segoe UI Light" panose="020B0502040204020203" pitchFamily="34" charset="0"/>
              </a:defRPr>
            </a:lvl5pPr>
            <a:lvl6pPr marL="2513745" indent="-228522" algn="l" defTabSz="9140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789" indent="-228522" algn="l" defTabSz="9140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833" indent="-228522" algn="l" defTabSz="9140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878" indent="-228522" algn="l" defTabSz="9140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smtClean="0"/>
              <a:t>Gesture is a data problem</a:t>
            </a:r>
          </a:p>
          <a:p>
            <a:r>
              <a:rPr lang="en-US" b="0" dirty="0" smtClean="0"/>
              <a:t>Signals which may not be easily human understandable (progress in a baseball swing)</a:t>
            </a:r>
          </a:p>
          <a:p>
            <a:r>
              <a:rPr lang="en-US" b="0" dirty="0" smtClean="0"/>
              <a:t>Large investment for production</a:t>
            </a:r>
          </a:p>
          <a:p>
            <a:r>
              <a:rPr lang="en-US" b="0" dirty="0" smtClean="0"/>
              <a:t>Danger of over-fitting, causes you to be too specific – eliminating recognition of generic cases</a:t>
            </a:r>
          </a:p>
        </p:txBody>
      </p:sp>
    </p:spTree>
    <p:extLst>
      <p:ext uri="{BB962C8B-B14F-4D97-AF65-F5344CB8AC3E}">
        <p14:creationId xmlns:p14="http://schemas.microsoft.com/office/powerpoint/2010/main" val="4073722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485" y="637367"/>
            <a:ext cx="6426292" cy="3932756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42546" y="2897256"/>
            <a:ext cx="11524432" cy="10634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Demo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42546" y="4320783"/>
            <a:ext cx="9486901" cy="213255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Custom Gestures</a:t>
            </a:r>
            <a:endParaRPr lang="en-US" sz="7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476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81000" y="175727"/>
            <a:ext cx="11524432" cy="10634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Kinect v2 – </a:t>
            </a:r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Other Framework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381000" y="1639018"/>
            <a:ext cx="11524431" cy="38473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1340768"/>
            <a:ext cx="4353264" cy="15841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232" y="3140968"/>
            <a:ext cx="1828804" cy="22524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08" y="4447929"/>
            <a:ext cx="3200400" cy="14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64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81000" y="175727"/>
            <a:ext cx="11524432" cy="10634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Kinect v2 – </a:t>
            </a:r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Other Framework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381000" y="1639018"/>
            <a:ext cx="11524431" cy="38473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419" t="9542" r="75587" b="81650"/>
          <a:stretch/>
        </p:blipFill>
        <p:spPr>
          <a:xfrm>
            <a:off x="695400" y="1340768"/>
            <a:ext cx="2376264" cy="8640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rcRect l="12993" t="21466" r="80313" b="66057"/>
          <a:stretch/>
        </p:blipFill>
        <p:spPr>
          <a:xfrm>
            <a:off x="1127448" y="2420888"/>
            <a:ext cx="1224136" cy="12241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rcRect l="12993" t="21757" r="80314" b="65766"/>
          <a:stretch/>
        </p:blipFill>
        <p:spPr>
          <a:xfrm>
            <a:off x="1127448" y="4005064"/>
            <a:ext cx="1224136" cy="122413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495600" y="4450914"/>
            <a:ext cx="25956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01BCF3"/>
                </a:solidFill>
                <a:latin typeface="wf_segoe-ui_normal"/>
              </a:rPr>
              <a:t>Computer Vision </a:t>
            </a:r>
            <a:r>
              <a:rPr lang="it-IT" b="1" dirty="0" err="1">
                <a:solidFill>
                  <a:srgbClr val="01BCF3"/>
                </a:solidFill>
                <a:latin typeface="wf_segoe-ui_normal"/>
              </a:rPr>
              <a:t>APIs</a:t>
            </a:r>
            <a:endParaRPr lang="it-IT" dirty="0"/>
          </a:p>
        </p:txBody>
      </p:sp>
      <p:sp>
        <p:nvSpPr>
          <p:cNvPr id="11" name="Rectangle 10"/>
          <p:cNvSpPr/>
          <p:nvPr/>
        </p:nvSpPr>
        <p:spPr>
          <a:xfrm>
            <a:off x="2514483" y="2822766"/>
            <a:ext cx="1278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01BCF3"/>
                </a:solidFill>
                <a:latin typeface="wf_segoe-ui_normal"/>
              </a:rPr>
              <a:t>Face </a:t>
            </a:r>
            <a:r>
              <a:rPr lang="it-IT" b="1" dirty="0" err="1">
                <a:solidFill>
                  <a:srgbClr val="01BCF3"/>
                </a:solidFill>
                <a:latin typeface="wf_segoe-ui_normal"/>
              </a:rPr>
              <a:t>APIs</a:t>
            </a:r>
            <a:endParaRPr lang="it-IT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6" t="36341" r="22462" b="31459"/>
          <a:stretch/>
        </p:blipFill>
        <p:spPr>
          <a:xfrm>
            <a:off x="6744072" y="2734617"/>
            <a:ext cx="4536505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236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79514" y="182215"/>
            <a:ext cx="11524432" cy="10634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Kinect v2 – Official Resources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9514" y="1458189"/>
            <a:ext cx="1152443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General Info &amp; </a:t>
            </a:r>
            <a:r>
              <a:rPr lang="en-GB" sz="2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Blog</a:t>
            </a:r>
          </a:p>
          <a:p>
            <a:r>
              <a:rPr lang="en-GB" sz="2800" dirty="0" smtClean="0">
                <a:latin typeface="Segoe UI Light" panose="020B0502040204020203" pitchFamily="34" charset="0"/>
                <a:cs typeface="Segoe UI Light" panose="020B0502040204020203" pitchFamily="34" charset="0"/>
                <a:hlinkClick r:id="rId2"/>
              </a:rPr>
              <a:t>http</a:t>
            </a:r>
            <a:r>
              <a:rPr lang="en-GB" sz="2800" dirty="0">
                <a:latin typeface="Segoe UI Light" panose="020B0502040204020203" pitchFamily="34" charset="0"/>
                <a:cs typeface="Segoe UI Light" panose="020B0502040204020203" pitchFamily="34" charset="0"/>
                <a:hlinkClick r:id="rId2"/>
              </a:rPr>
              <a:t>://</a:t>
            </a:r>
            <a:r>
              <a:rPr lang="en-GB" sz="2800" dirty="0" smtClean="0">
                <a:latin typeface="Segoe UI Light" panose="020B0502040204020203" pitchFamily="34" charset="0"/>
                <a:cs typeface="Segoe UI Light" panose="020B0502040204020203" pitchFamily="34" charset="0"/>
                <a:hlinkClick r:id="rId2"/>
              </a:rPr>
              <a:t>kinectforwindows.com</a:t>
            </a:r>
            <a:endParaRPr lang="en-GB" sz="28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endParaRPr lang="en-GB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Developer Forums</a:t>
            </a:r>
          </a:p>
          <a:p>
            <a:r>
              <a:rPr lang="en-GB" sz="2800" dirty="0">
                <a:latin typeface="Segoe UI Light" panose="020B0502040204020203" pitchFamily="34" charset="0"/>
                <a:cs typeface="Segoe UI Light" panose="020B0502040204020203" pitchFamily="34" charset="0"/>
                <a:hlinkClick r:id="rId3"/>
              </a:rPr>
              <a:t>http://</a:t>
            </a:r>
            <a:r>
              <a:rPr lang="en-GB" sz="2800" dirty="0" smtClean="0">
                <a:latin typeface="Segoe UI Light" panose="020B0502040204020203" pitchFamily="34" charset="0"/>
                <a:cs typeface="Segoe UI Light" panose="020B0502040204020203" pitchFamily="34" charset="0"/>
                <a:hlinkClick r:id="rId3"/>
              </a:rPr>
              <a:t>aka.ms/k4wv2forum</a:t>
            </a:r>
            <a:endParaRPr lang="en-GB" sz="28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endParaRPr lang="en-GB" sz="28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Download Kinect v2 SDK</a:t>
            </a:r>
            <a:endParaRPr lang="en-GB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en-GB" sz="2800" dirty="0">
                <a:latin typeface="Segoe UI Light" panose="020B0502040204020203" pitchFamily="34" charset="0"/>
                <a:cs typeface="Segoe UI Light" panose="020B0502040204020203" pitchFamily="34" charset="0"/>
                <a:hlinkClick r:id="rId4"/>
              </a:rPr>
              <a:t>http://</a:t>
            </a:r>
            <a:r>
              <a:rPr lang="en-GB" sz="2800" dirty="0" smtClean="0">
                <a:latin typeface="Segoe UI Light" panose="020B0502040204020203" pitchFamily="34" charset="0"/>
                <a:cs typeface="Segoe UI Light" panose="020B0502040204020203" pitchFamily="34" charset="0"/>
                <a:hlinkClick r:id="rId4"/>
              </a:rPr>
              <a:t>aka.ms/k4wv2sdk</a:t>
            </a:r>
            <a:endParaRPr lang="en-GB" sz="28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endParaRPr lang="en-GB" sz="28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Twitter</a:t>
            </a:r>
            <a:endParaRPr lang="en-GB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en-GB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@</a:t>
            </a:r>
            <a:r>
              <a:rPr lang="en-GB" sz="2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KinectWindows</a:t>
            </a:r>
          </a:p>
        </p:txBody>
      </p:sp>
    </p:spTree>
    <p:extLst>
      <p:ext uri="{BB962C8B-B14F-4D97-AF65-F5344CB8AC3E}">
        <p14:creationId xmlns:p14="http://schemas.microsoft.com/office/powerpoint/2010/main" val="381139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69239" y="2944253"/>
            <a:ext cx="11637012" cy="969496"/>
          </a:xfrm>
        </p:spPr>
        <p:txBody>
          <a:bodyPr/>
          <a:lstStyle/>
          <a:p>
            <a:r>
              <a:rPr lang="en-US" sz="5400" dirty="0"/>
              <a:t>Intel </a:t>
            </a:r>
            <a:r>
              <a:rPr lang="en-US" sz="5400" dirty="0" err="1"/>
              <a:t>Realsense</a:t>
            </a:r>
            <a:r>
              <a:rPr lang="en-US" sz="5400" dirty="0"/>
              <a:t> Camera &amp; SDK</a:t>
            </a:r>
          </a:p>
        </p:txBody>
      </p:sp>
    </p:spTree>
    <p:extLst>
      <p:ext uri="{BB962C8B-B14F-4D97-AF65-F5344CB8AC3E}">
        <p14:creationId xmlns:p14="http://schemas.microsoft.com/office/powerpoint/2010/main" val="1227692601"/>
      </p:ext>
    </p:extLst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81" b="24981"/>
          <a:stretch>
            <a:fillRect/>
          </a:stretch>
        </p:blipFill>
        <p:spPr>
          <a:xfrm>
            <a:off x="0" y="5557"/>
            <a:ext cx="12192000" cy="3432175"/>
          </a:xfrm>
        </p:spPr>
      </p:pic>
      <p:pic>
        <p:nvPicPr>
          <p:cNvPr id="6" name="Picture 2" descr="C:\Users\bwdeaner\AppData\LocalLow\WINZIP_P4593\RealSense_rgb_300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7571" y="4125453"/>
            <a:ext cx="7176858" cy="12320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633607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07484" y="187209"/>
            <a:ext cx="10970683" cy="1158240"/>
          </a:xfrm>
        </p:spPr>
        <p:txBody>
          <a:bodyPr anchor="ctr"/>
          <a:lstStyle/>
          <a:p>
            <a:r>
              <a:rPr lang="en-US" sz="4000" dirty="0" smtClean="0"/>
              <a:t>Intel</a:t>
            </a:r>
            <a:r>
              <a:rPr lang="en-US" sz="4000" dirty="0"/>
              <a:t>® </a:t>
            </a:r>
            <a:r>
              <a:rPr lang="en-US" sz="4000" dirty="0" err="1"/>
              <a:t>RealSense</a:t>
            </a:r>
            <a:r>
              <a:rPr lang="en-US" sz="4000" dirty="0" smtClean="0"/>
              <a:t>™ 3D Camera </a:t>
            </a:r>
            <a:r>
              <a:rPr lang="en-US" sz="3600" dirty="0"/>
              <a:t>F200 </a:t>
            </a:r>
            <a:endParaRPr lang="pt-BR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30" y="766328"/>
            <a:ext cx="11141541" cy="521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0497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79514" y="182215"/>
            <a:ext cx="11524432" cy="10634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Natural User Interface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1851789"/>
            <a:ext cx="11057626" cy="2585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Use movements / gestures inherent in human nature or in the actions of every day</a:t>
            </a:r>
          </a:p>
          <a:p>
            <a:pPr algn="just"/>
            <a:endParaRPr lang="en-US" sz="28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Rapid </a:t>
            </a:r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functionality </a:t>
            </a:r>
            <a:r>
              <a:rPr lang="en-US" sz="2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learning</a:t>
            </a:r>
            <a:endParaRPr lang="en-US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just"/>
            <a:endParaRPr lang="en-US" altLang="en-US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altLang="en-US" sz="2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Can </a:t>
            </a:r>
            <a:r>
              <a:rPr lang="en-US" alt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help people with disabilities to use the </a:t>
            </a:r>
            <a:r>
              <a:rPr lang="en-US" altLang="en-US" sz="2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software</a:t>
            </a:r>
            <a:endParaRPr lang="en-US" altLang="en-US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17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7834" y="1051205"/>
            <a:ext cx="5685343" cy="54159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F200 Camera Specs</a:t>
            </a:r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half" idx="1"/>
            <p:extLst/>
          </p:nvPr>
        </p:nvGraphicFramePr>
        <p:xfrm>
          <a:off x="489927" y="1500283"/>
          <a:ext cx="5730190" cy="2342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663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8678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88678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686322">
                <a:tc>
                  <a:txBody>
                    <a:bodyPr/>
                    <a:lstStyle/>
                    <a:p>
                      <a:pPr algn="ctr"/>
                      <a:r>
                        <a:rPr lang="pt-BR" sz="1900" dirty="0" smtClean="0">
                          <a:latin typeface="+mn-lt"/>
                          <a:cs typeface="Times New Roman" panose="02020603050405020304" pitchFamily="18" charset="0"/>
                        </a:rPr>
                        <a:t>Spec</a:t>
                      </a:r>
                      <a:endParaRPr lang="pt-BR" sz="19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8046" marR="98046" marT="49023" marB="490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900" dirty="0" smtClean="0">
                          <a:latin typeface="+mn-lt"/>
                          <a:cs typeface="Times New Roman" panose="02020603050405020304" pitchFamily="18" charset="0"/>
                        </a:rPr>
                        <a:t>Color</a:t>
                      </a:r>
                      <a:endParaRPr lang="pt-BR" sz="19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8046" marR="98046" marT="49023" marB="490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900" dirty="0" smtClean="0">
                          <a:latin typeface="+mn-lt"/>
                          <a:cs typeface="Times New Roman" panose="02020603050405020304" pitchFamily="18" charset="0"/>
                        </a:rPr>
                        <a:t>Depth (IR)</a:t>
                      </a:r>
                      <a:endParaRPr lang="pt-BR" sz="19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8046" marR="98046" marT="49023" marB="49023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97631">
                <a:tc>
                  <a:txBody>
                    <a:bodyPr/>
                    <a:lstStyle/>
                    <a:p>
                      <a:r>
                        <a:rPr lang="pt-BR" sz="1900" dirty="0" smtClean="0">
                          <a:latin typeface="+mn-lt"/>
                          <a:cs typeface="Times New Roman" panose="02020603050405020304" pitchFamily="18" charset="0"/>
                        </a:rPr>
                        <a:t>Resolution</a:t>
                      </a:r>
                      <a:endParaRPr lang="pt-BR" sz="19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8046" marR="98046" marT="49023" marB="490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900" dirty="0" smtClean="0">
                          <a:latin typeface="+mn-lt"/>
                          <a:cs typeface="Times New Roman" panose="02020603050405020304" pitchFamily="18" charset="0"/>
                        </a:rPr>
                        <a:t>1080p</a:t>
                      </a:r>
                      <a:endParaRPr lang="pt-BR" sz="19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8046" marR="98046" marT="49023" marB="490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900" dirty="0" smtClean="0">
                          <a:latin typeface="+mn-lt"/>
                          <a:cs typeface="Times New Roman" panose="02020603050405020304" pitchFamily="18" charset="0"/>
                        </a:rPr>
                        <a:t>VGA</a:t>
                      </a:r>
                      <a:endParaRPr lang="pt-BR" sz="19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8046" marR="98046" marT="49023" marB="49023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97631">
                <a:tc>
                  <a:txBody>
                    <a:bodyPr/>
                    <a:lstStyle/>
                    <a:p>
                      <a:r>
                        <a:rPr lang="pt-BR" sz="1900" dirty="0" smtClean="0">
                          <a:latin typeface="+mn-lt"/>
                          <a:cs typeface="Times New Roman" panose="02020603050405020304" pitchFamily="18" charset="0"/>
                        </a:rPr>
                        <a:t>Aspect Ratio</a:t>
                      </a:r>
                      <a:endParaRPr lang="pt-BR" sz="19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8046" marR="98046" marT="49023" marB="490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900" dirty="0" smtClean="0">
                          <a:latin typeface="+mn-lt"/>
                          <a:cs typeface="Times New Roman" panose="02020603050405020304" pitchFamily="18" charset="0"/>
                        </a:rPr>
                        <a:t>16:9</a:t>
                      </a:r>
                      <a:endParaRPr lang="pt-BR" sz="19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8046" marR="98046" marT="49023" marB="490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900" dirty="0" smtClean="0">
                          <a:latin typeface="+mn-lt"/>
                          <a:cs typeface="Times New Roman" panose="02020603050405020304" pitchFamily="18" charset="0"/>
                        </a:rPr>
                        <a:t>4:3</a:t>
                      </a:r>
                      <a:endParaRPr lang="pt-BR" sz="19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8046" marR="98046" marT="49023" marB="49023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97631">
                <a:tc>
                  <a:txBody>
                    <a:bodyPr/>
                    <a:lstStyle/>
                    <a:p>
                      <a:r>
                        <a:rPr lang="pt-BR" sz="1900" dirty="0" smtClean="0">
                          <a:latin typeface="+mn-lt"/>
                          <a:cs typeface="Times New Roman" panose="02020603050405020304" pitchFamily="18" charset="0"/>
                        </a:rPr>
                        <a:t>Frame Rate</a:t>
                      </a:r>
                      <a:endParaRPr lang="pt-BR" sz="19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8046" marR="98046" marT="49023" marB="49023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BR" sz="1900" dirty="0" smtClean="0">
                          <a:latin typeface="+mn-lt"/>
                          <a:cs typeface="Times New Roman" panose="02020603050405020304" pitchFamily="18" charset="0"/>
                        </a:rPr>
                        <a:t>30/60/120</a:t>
                      </a:r>
                      <a:r>
                        <a:rPr lang="pt-BR" sz="1900" baseline="0" dirty="0" smtClean="0">
                          <a:latin typeface="+mn-lt"/>
                          <a:cs typeface="Times New Roman" panose="02020603050405020304" pitchFamily="18" charset="0"/>
                        </a:rPr>
                        <a:t> FPS</a:t>
                      </a:r>
                      <a:endParaRPr lang="pt-BR" sz="19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8046" marR="98046" marT="49023" marB="49023" anchor="ctr"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62860">
                <a:tc>
                  <a:txBody>
                    <a:bodyPr/>
                    <a:lstStyle/>
                    <a:p>
                      <a:r>
                        <a:rPr lang="pt-BR" sz="1900" dirty="0" smtClean="0">
                          <a:latin typeface="+mn-lt"/>
                          <a:cs typeface="Times New Roman" panose="02020603050405020304" pitchFamily="18" charset="0"/>
                        </a:rPr>
                        <a:t>FOV (D</a:t>
                      </a:r>
                      <a:r>
                        <a:rPr lang="pt-BR" sz="1900" baseline="0" dirty="0" smtClean="0">
                          <a:latin typeface="+mn-lt"/>
                          <a:cs typeface="Times New Roman" panose="02020603050405020304" pitchFamily="18" charset="0"/>
                        </a:rPr>
                        <a:t> X V X H)</a:t>
                      </a:r>
                      <a:endParaRPr lang="pt-BR" sz="19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8046" marR="98046" marT="49023" marB="490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900" dirty="0" smtClean="0">
                          <a:latin typeface="+mn-lt"/>
                          <a:cs typeface="Times New Roman" panose="02020603050405020304" pitchFamily="18" charset="0"/>
                        </a:rPr>
                        <a:t>77º x 43º x 70º</a:t>
                      </a:r>
                      <a:endParaRPr lang="pt-BR" sz="19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8046" marR="98046" marT="49023" marB="49023" anchor="ctr"/>
                </a:tc>
                <a:tc>
                  <a:txBody>
                    <a:bodyPr/>
                    <a:lstStyle/>
                    <a:p>
                      <a:pPr marL="0" marR="0" lvl="1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900" baseline="0" dirty="0" smtClean="0">
                          <a:latin typeface="+mn-lt"/>
                          <a:cs typeface="Times New Roman" panose="02020603050405020304" pitchFamily="18" charset="0"/>
                        </a:rPr>
                        <a:t>90º x 59º x 73º</a:t>
                      </a:r>
                      <a:endParaRPr lang="pt-BR" sz="19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8046" marR="98046" marT="49023" marB="49023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45" y="6406857"/>
            <a:ext cx="12193057" cy="451143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502410" y="4257421"/>
          <a:ext cx="5745424" cy="1143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917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92624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pt-BR" sz="1900" dirty="0" smtClean="0"/>
                        <a:t>Other</a:t>
                      </a:r>
                      <a:endParaRPr lang="pt-BR" sz="19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900" dirty="0" smtClean="0"/>
                        <a:t>Effective Range</a:t>
                      </a:r>
                      <a:endParaRPr lang="pt-BR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900" dirty="0" smtClean="0"/>
                        <a:t>0.2</a:t>
                      </a:r>
                      <a:r>
                        <a:rPr lang="pt-BR" sz="1900" baseline="0" dirty="0" smtClean="0"/>
                        <a:t> – 1.2 m</a:t>
                      </a:r>
                      <a:endParaRPr lang="pt-BR" sz="19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900" dirty="0" smtClean="0"/>
                        <a:t>Environment</a:t>
                      </a:r>
                      <a:endParaRPr lang="pt-BR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900" dirty="0" smtClean="0"/>
                        <a:t>Indoor/Outdoor</a:t>
                      </a:r>
                      <a:endParaRPr lang="pt-BR" sz="19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329064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5903" y="61895"/>
            <a:ext cx="12035481" cy="1158240"/>
          </a:xfrm>
        </p:spPr>
        <p:txBody>
          <a:bodyPr anchor="ctr"/>
          <a:lstStyle/>
          <a:p>
            <a:r>
              <a:rPr lang="en-US" sz="3600" dirty="0" smtClean="0"/>
              <a:t>Where to find the Intel</a:t>
            </a:r>
            <a:r>
              <a:rPr lang="en-US" sz="3600" dirty="0"/>
              <a:t>® </a:t>
            </a:r>
            <a:r>
              <a:rPr lang="en-US" sz="3600" dirty="0" err="1"/>
              <a:t>RealSense</a:t>
            </a:r>
            <a:r>
              <a:rPr lang="en-US" sz="3600" dirty="0" smtClean="0"/>
              <a:t>™</a:t>
            </a:r>
            <a:r>
              <a:rPr lang="en-US" sz="4000" dirty="0"/>
              <a:t> </a:t>
            </a:r>
            <a:r>
              <a:rPr lang="en-US" sz="4000" dirty="0" smtClean="0"/>
              <a:t>technology? </a:t>
            </a:r>
            <a:endParaRPr lang="en-US" sz="2400" dirty="0"/>
          </a:p>
        </p:txBody>
      </p: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234" y="5274097"/>
            <a:ext cx="4588296" cy="1015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aio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5677" y="2059183"/>
            <a:ext cx="3840646" cy="3299646"/>
          </a:xfrm>
          <a:prstGeom prst="rect">
            <a:avLst/>
          </a:prstGeom>
        </p:spPr>
      </p:pic>
      <p:pic>
        <p:nvPicPr>
          <p:cNvPr id="17" name="Picture 16" descr="HP_Elite_Pad_900_front_RGB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4173" y="1336299"/>
            <a:ext cx="2222725" cy="1760335"/>
          </a:xfrm>
          <a:prstGeom prst="rect">
            <a:avLst/>
          </a:prstGeom>
        </p:spPr>
      </p:pic>
      <p:pic>
        <p:nvPicPr>
          <p:cNvPr id="18" name="Picture 17" descr="HP_EliteBook_Folio_9470m_Front_RGB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153" y="1486984"/>
            <a:ext cx="2746544" cy="1741410"/>
          </a:xfrm>
          <a:prstGeom prst="rect">
            <a:avLst/>
          </a:prstGeom>
        </p:spPr>
      </p:pic>
      <p:pic>
        <p:nvPicPr>
          <p:cNvPr id="19" name="Picture 18" descr="Detachable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840" y="3198119"/>
            <a:ext cx="2481171" cy="2279936"/>
          </a:xfrm>
          <a:prstGeom prst="rect">
            <a:avLst/>
          </a:prstGeom>
        </p:spPr>
      </p:pic>
      <p:pic>
        <p:nvPicPr>
          <p:cNvPr id="21" name="Picture 20" descr="convertible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6450" y="3495244"/>
            <a:ext cx="3206118" cy="21152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3513932" y="1161414"/>
            <a:ext cx="5164136" cy="64019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/>
          <a:srcRect b="16761"/>
          <a:stretch/>
        </p:blipFill>
        <p:spPr>
          <a:xfrm>
            <a:off x="3226011" y="6307027"/>
            <a:ext cx="6074403" cy="36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99497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0.00093 L 0.00365 0.133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659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" y="1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Intel® </a:t>
            </a:r>
            <a:r>
              <a:rPr lang="en-US" sz="3600" dirty="0" err="1"/>
              <a:t>RealSense</a:t>
            </a:r>
            <a:r>
              <a:rPr lang="en-US" sz="3600" dirty="0" smtClean="0"/>
              <a:t>™ 3D Cameras</a:t>
            </a:r>
            <a:endParaRPr lang="pt-BR" dirty="0"/>
          </a:p>
        </p:txBody>
      </p:sp>
      <p:grpSp>
        <p:nvGrpSpPr>
          <p:cNvPr id="9" name="Group 8"/>
          <p:cNvGrpSpPr/>
          <p:nvPr/>
        </p:nvGrpSpPr>
        <p:grpSpPr>
          <a:xfrm>
            <a:off x="0" y="1792791"/>
            <a:ext cx="3588518" cy="3408247"/>
            <a:chOff x="0" y="1589591"/>
            <a:chExt cx="3588518" cy="340824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589591"/>
              <a:ext cx="3588518" cy="256785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3415" y="4166841"/>
              <a:ext cx="348168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tx2"/>
                  </a:solidFill>
                </a:rPr>
                <a:t>Intel® </a:t>
              </a:r>
              <a:r>
                <a:rPr lang="en-US" sz="2400" dirty="0" err="1">
                  <a:solidFill>
                    <a:schemeClr val="tx2"/>
                  </a:solidFill>
                </a:rPr>
                <a:t>RealSense</a:t>
              </a:r>
              <a:r>
                <a:rPr lang="en-US" sz="2400" dirty="0" smtClean="0">
                  <a:solidFill>
                    <a:schemeClr val="tx2"/>
                  </a:solidFill>
                </a:rPr>
                <a:t>™ 3D Camera (Front F200)</a:t>
              </a:r>
              <a:endParaRPr lang="pt-BR" sz="2400" dirty="0" smtClean="0">
                <a:solidFill>
                  <a:schemeClr val="tx2"/>
                </a:solidFill>
                <a:cs typeface="Neo Sans Inte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485843" y="1252958"/>
            <a:ext cx="4559404" cy="3948080"/>
            <a:chOff x="3485843" y="1049758"/>
            <a:chExt cx="4559404" cy="394808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5843" y="1049758"/>
              <a:ext cx="4559404" cy="364752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024701" y="4166841"/>
              <a:ext cx="348168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tx2"/>
                  </a:solidFill>
                </a:rPr>
                <a:t>Intel® </a:t>
              </a:r>
              <a:r>
                <a:rPr lang="en-US" sz="2400" dirty="0" err="1">
                  <a:solidFill>
                    <a:schemeClr val="tx2"/>
                  </a:solidFill>
                </a:rPr>
                <a:t>RealSense</a:t>
              </a:r>
              <a:r>
                <a:rPr lang="en-US" sz="2400" dirty="0" smtClean="0">
                  <a:solidFill>
                    <a:schemeClr val="tx2"/>
                  </a:solidFill>
                </a:rPr>
                <a:t>™ Snapshot</a:t>
              </a:r>
              <a:endParaRPr lang="pt-BR" sz="2400" dirty="0" smtClean="0">
                <a:solidFill>
                  <a:schemeClr val="tx2"/>
                </a:solidFill>
                <a:cs typeface="Neo Sans Intel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942572" y="1536064"/>
            <a:ext cx="4249428" cy="3664973"/>
            <a:chOff x="7942572" y="1332864"/>
            <a:chExt cx="4249428" cy="366497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2572" y="1332864"/>
              <a:ext cx="4249428" cy="308131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8326442" y="4166840"/>
              <a:ext cx="348168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tx2"/>
                  </a:solidFill>
                </a:rPr>
                <a:t>Intel® </a:t>
              </a:r>
              <a:r>
                <a:rPr lang="en-US" sz="2400" dirty="0" err="1">
                  <a:solidFill>
                    <a:schemeClr val="tx2"/>
                  </a:solidFill>
                </a:rPr>
                <a:t>RealSense</a:t>
              </a:r>
              <a:r>
                <a:rPr lang="en-US" sz="2400" dirty="0" smtClean="0">
                  <a:solidFill>
                    <a:schemeClr val="tx2"/>
                  </a:solidFill>
                </a:rPr>
                <a:t>™ 3D Camera (Rear R200)</a:t>
              </a:r>
              <a:endParaRPr lang="pt-BR" sz="2400" dirty="0" smtClean="0">
                <a:solidFill>
                  <a:schemeClr val="tx2"/>
                </a:solidFill>
                <a:cs typeface="Neo Sans Inte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61444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1025" y="3772976"/>
            <a:ext cx="8709950" cy="1593142"/>
          </a:xfrm>
          <a:prstGeom prst="rect">
            <a:avLst/>
          </a:prstGeom>
        </p:spPr>
      </p:pic>
      <p:pic>
        <p:nvPicPr>
          <p:cNvPr id="8" name="Picture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39" b="28939"/>
          <a:stretch>
            <a:fillRect/>
          </a:stretch>
        </p:blipFill>
        <p:spPr>
          <a:xfrm>
            <a:off x="0" y="2"/>
            <a:ext cx="12192000" cy="343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54763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iki.ith.intel.com/download/attachments/304022307/IntelRealSense_Scenario06.jpg?version=1&amp;modificationDate=1415939359267&amp;api=v2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9" r="25579"/>
          <a:stretch>
            <a:fillRect/>
          </a:stretch>
        </p:blipFill>
        <p:spPr bwMode="auto">
          <a:xfrm>
            <a:off x="6237818" y="2"/>
            <a:ext cx="5954183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/>
              <a:t>Free tools and </a:t>
            </a:r>
            <a:r>
              <a:rPr lang="pt-BR"/>
              <a:t>APIs </a:t>
            </a:r>
            <a:r>
              <a:rPr lang="pt-BR" dirty="0"/>
              <a:t>to</a:t>
            </a:r>
            <a:r>
              <a:rPr lang="pt-BR"/>
              <a:t> develop apps with NUI </a:t>
            </a:r>
            <a:r>
              <a:rPr lang="pt-BR" smtClean="0"/>
              <a:t>in </a:t>
            </a:r>
            <a:r>
              <a:rPr lang="pt-BR" dirty="0"/>
              <a:t>a simple way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/>
              <a:t>Focus </a:t>
            </a:r>
            <a:r>
              <a:rPr lang="pt-BR" smtClean="0"/>
              <a:t>where </a:t>
            </a:r>
            <a:r>
              <a:rPr lang="pt-BR" dirty="0"/>
              <a:t>is important: the content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/>
              <a:t>Acessible for beginners and extensible for experts</a:t>
            </a:r>
          </a:p>
          <a:p>
            <a:endParaRPr lang="pt-BR" dirty="0"/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485" y="242094"/>
            <a:ext cx="5342467" cy="97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70256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5688630" y="6398946"/>
            <a:ext cx="6522720" cy="6348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8630" y="-24748"/>
            <a:ext cx="6503370" cy="6537271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6406896"/>
            <a:ext cx="12192000" cy="451104"/>
          </a:xfrm>
        </p:spPr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/>
              <a:t>Hands -</a:t>
            </a:r>
            <a:br>
              <a:rPr lang="en-US" dirty="0" smtClean="0"/>
            </a:br>
            <a:r>
              <a:rPr lang="en-US" sz="3200" dirty="0" smtClean="0"/>
              <a:t>Tracking and Joints</a:t>
            </a:r>
            <a:endParaRPr lang="pt-BR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24605" y="1835572"/>
            <a:ext cx="5068829" cy="456776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pt-BR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dirty="0" smtClean="0"/>
              <a:t>22 Joints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dirty="0" smtClean="0"/>
              <a:t>Detects Body Side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dirty="0" smtClean="0"/>
              <a:t>Tracks X, Y and Z positions from detected hands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7841385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Hands</a:t>
            </a:r>
            <a:r>
              <a:rPr lang="en-US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dirty="0"/>
              <a:t>– </a:t>
            </a:r>
            <a:r>
              <a:rPr lang="en-US" dirty="0" smtClean="0"/>
              <a:t>Gestures and Poses</a:t>
            </a:r>
            <a:endParaRPr lang="pt-BR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058" y="1748627"/>
            <a:ext cx="1621755" cy="2079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8165" y="1897127"/>
            <a:ext cx="1463535" cy="178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9950" y="3736734"/>
            <a:ext cx="3243510" cy="1881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4825" y="3736734"/>
            <a:ext cx="2452410" cy="1881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6970" y="3865434"/>
            <a:ext cx="1503090" cy="1623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8225" y="3855534"/>
            <a:ext cx="1423980" cy="1643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7793" y="1758527"/>
            <a:ext cx="1305315" cy="2059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765" y="4073334"/>
            <a:ext cx="1740420" cy="14157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1871" y="1857527"/>
            <a:ext cx="1700865" cy="18612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6757" y="1768427"/>
            <a:ext cx="2650185" cy="203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57501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4397" b="439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 dirty="0"/>
              <a:t>Face</a:t>
            </a:r>
            <a:r>
              <a:rPr lang="en-US" sz="44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/>
              <a:t>– </a:t>
            </a:r>
            <a:r>
              <a:rPr lang="en-US" smtClean="0"/>
              <a:t>Tracking</a:t>
            </a:r>
            <a:endParaRPr lang="pt-B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Tracking</a:t>
            </a:r>
            <a:r>
              <a:rPr lang="en-US"/>
              <a:t> ( </a:t>
            </a:r>
            <a:r>
              <a:rPr lang="en-US" smtClean="0"/>
              <a:t>4 faces)</a:t>
            </a:r>
            <a:endParaRPr lang="en-US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Landmarks</a:t>
            </a:r>
            <a:r>
              <a:rPr lang="en-US"/>
              <a:t> Tracking (1 </a:t>
            </a:r>
            <a:r>
              <a:rPr lang="en-US" smtClean="0"/>
              <a:t>Face)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X</a:t>
            </a:r>
            <a:r>
              <a:rPr lang="en-US"/>
              <a:t>, Y, Width and </a:t>
            </a:r>
            <a:r>
              <a:rPr lang="en-US" smtClean="0"/>
              <a:t>Height</a:t>
            </a:r>
            <a:endParaRPr lang="en-US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/>
              <a:t>Average </a:t>
            </a:r>
            <a:r>
              <a:rPr lang="en-US" smtClean="0"/>
              <a:t>Depth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8871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095" r="1095"/>
          <a:stretch>
            <a:fillRect/>
          </a:stretch>
        </p:blipFill>
        <p:spPr>
          <a:xfrm>
            <a:off x="6237818" y="2"/>
            <a:ext cx="5954183" cy="6857999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Face – </a:t>
            </a:r>
            <a:r>
              <a:rPr lang="en-US" smtClean="0"/>
              <a:t>Landmarks</a:t>
            </a:r>
            <a:endParaRPr lang="pt-BR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24605" y="1835572"/>
            <a:ext cx="5342467" cy="456776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dirty="0" smtClean="0"/>
              <a:t>78 landmark points:</a:t>
            </a:r>
          </a:p>
          <a:p>
            <a:pPr marL="643459" lvl="1" indent="-342900">
              <a:buFont typeface="Arial" panose="020B0604020202020204" pitchFamily="34" charset="0"/>
              <a:buChar char="•"/>
            </a:pPr>
            <a:r>
              <a:rPr lang="pt-BR" dirty="0" smtClean="0"/>
              <a:t>Nose</a:t>
            </a:r>
          </a:p>
          <a:p>
            <a:pPr marL="643459" lvl="1" indent="-342900">
              <a:buFont typeface="Arial" panose="020B0604020202020204" pitchFamily="34" charset="0"/>
              <a:buChar char="•"/>
            </a:pPr>
            <a:r>
              <a:rPr lang="pt-BR" dirty="0" smtClean="0"/>
              <a:t>Mouth</a:t>
            </a:r>
          </a:p>
          <a:p>
            <a:pPr marL="643459" lvl="1" indent="-342900">
              <a:buFont typeface="Arial" panose="020B0604020202020204" pitchFamily="34" charset="0"/>
              <a:buChar char="•"/>
            </a:pPr>
            <a:r>
              <a:rPr lang="pt-BR" dirty="0" smtClean="0"/>
              <a:t>Jaw</a:t>
            </a:r>
          </a:p>
          <a:p>
            <a:pPr marL="643459" lvl="1" indent="-342900">
              <a:buFont typeface="Arial" panose="020B0604020202020204" pitchFamily="34" charset="0"/>
              <a:buChar char="•"/>
            </a:pPr>
            <a:r>
              <a:rPr lang="pt-BR" dirty="0" smtClean="0"/>
              <a:t>Eyes</a:t>
            </a:r>
          </a:p>
          <a:p>
            <a:pPr marL="643459" lvl="1" indent="-342900">
              <a:buFont typeface="Arial" panose="020B0604020202020204" pitchFamily="34" charset="0"/>
              <a:buChar char="•"/>
            </a:pPr>
            <a:r>
              <a:rPr lang="pt-BR" dirty="0" smtClean="0"/>
              <a:t>Eyebrows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050024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392" y="209341"/>
            <a:ext cx="8812944" cy="1143000"/>
          </a:xfrm>
        </p:spPr>
        <p:txBody>
          <a:bodyPr/>
          <a:lstStyle/>
          <a:p>
            <a:r>
              <a:rPr lang="en-US" dirty="0" smtClean="0"/>
              <a:t>Face</a:t>
            </a:r>
            <a:r>
              <a:rPr lang="en-US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dirty="0"/>
              <a:t>– </a:t>
            </a:r>
            <a:r>
              <a:rPr lang="en-US" dirty="0" smtClean="0"/>
              <a:t>Pose</a:t>
            </a:r>
            <a:endParaRPr lang="pt-B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2341"/>
            <a:ext cx="4153319" cy="41533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340" y="1352341"/>
            <a:ext cx="4153319" cy="41533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681" y="1352341"/>
            <a:ext cx="4153319" cy="415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2005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79514" y="182215"/>
            <a:ext cx="11524432" cy="10634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Microsoft Kinect v2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57847" y="2083828"/>
            <a:ext cx="5953153" cy="28438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Kinect for Windows gives computers eyes, </a:t>
            </a:r>
            <a:r>
              <a:rPr lang="en-US" sz="2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ears. </a:t>
            </a:r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With Kinect for Windows, businesses and developers are creating applications that allow their customers to interact naturally with computers by simply gesturing and speaking.</a:t>
            </a:r>
            <a:endParaRPr lang="it-IT" sz="28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2" t="29828" r="16831" b="29828"/>
          <a:stretch/>
        </p:blipFill>
        <p:spPr>
          <a:xfrm>
            <a:off x="207351" y="2505783"/>
            <a:ext cx="5666503" cy="199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07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392" y="188640"/>
            <a:ext cx="8812944" cy="1143000"/>
          </a:xfrm>
        </p:spPr>
        <p:txBody>
          <a:bodyPr/>
          <a:lstStyle/>
          <a:p>
            <a:pPr lvl="0"/>
            <a:r>
              <a:rPr lang="en-US" dirty="0" smtClean="0"/>
              <a:t>Face</a:t>
            </a:r>
            <a:r>
              <a:rPr lang="en-US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dirty="0"/>
              <a:t>– </a:t>
            </a:r>
            <a:r>
              <a:rPr lang="en-US" dirty="0" smtClean="0"/>
              <a:t>Expressions</a:t>
            </a:r>
            <a:endParaRPr lang="pt-BR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714" y="1455879"/>
            <a:ext cx="10740572" cy="496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5110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Face</a:t>
            </a:r>
            <a:r>
              <a:rPr lang="en-US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dirty="0"/>
              <a:t>– </a:t>
            </a:r>
            <a:r>
              <a:rPr lang="en-US" dirty="0" smtClean="0"/>
              <a:t>Emotions (Experimental)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607484" y="1604434"/>
            <a:ext cx="10970683" cy="4567767"/>
          </a:xfrm>
          <a:prstGeom prst="rect">
            <a:avLst/>
          </a:prstGeom>
        </p:spPr>
        <p:txBody>
          <a:bodyPr/>
          <a:lstStyle/>
          <a:p>
            <a:pPr lvl="0"/>
            <a:endParaRPr lang="pt-B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131" y="2149197"/>
            <a:ext cx="11499388" cy="316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72701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384" y="116632"/>
            <a:ext cx="8812944" cy="1143000"/>
          </a:xfrm>
        </p:spPr>
        <p:txBody>
          <a:bodyPr/>
          <a:lstStyle/>
          <a:p>
            <a:pPr lvl="0"/>
            <a:r>
              <a:rPr lang="en-US" dirty="0" smtClean="0"/>
              <a:t>Speech – Recognition</a:t>
            </a:r>
            <a:endParaRPr lang="pt-BR" dirty="0"/>
          </a:p>
        </p:txBody>
      </p:sp>
      <p:grpSp>
        <p:nvGrpSpPr>
          <p:cNvPr id="9" name="Group 3"/>
          <p:cNvGrpSpPr/>
          <p:nvPr/>
        </p:nvGrpSpPr>
        <p:grpSpPr>
          <a:xfrm>
            <a:off x="3129697" y="1384013"/>
            <a:ext cx="5932606" cy="4788187"/>
            <a:chOff x="7387772" y="2404836"/>
            <a:chExt cx="4390705" cy="3543724"/>
          </a:xfrm>
        </p:grpSpPr>
        <p:pic>
          <p:nvPicPr>
            <p:cNvPr id="10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7772" y="2404836"/>
              <a:ext cx="4390705" cy="3543724"/>
            </a:xfrm>
            <a:prstGeom prst="rect">
              <a:avLst/>
            </a:prstGeom>
          </p:spPr>
        </p:pic>
        <p:sp>
          <p:nvSpPr>
            <p:cNvPr id="11" name="Oval Callout 5"/>
            <p:cNvSpPr/>
            <p:nvPr/>
          </p:nvSpPr>
          <p:spPr>
            <a:xfrm>
              <a:off x="8454572" y="2785836"/>
              <a:ext cx="1676400" cy="765810"/>
            </a:xfrm>
            <a:prstGeom prst="wedgeEllipseCallout">
              <a:avLst>
                <a:gd name="adj1" fmla="val -50434"/>
                <a:gd name="adj2" fmla="val 63343"/>
              </a:avLst>
            </a:prstGeom>
            <a:solidFill>
              <a:schemeClr val="tx2">
                <a:lumMod val="75000"/>
                <a:alpha val="85000"/>
              </a:schemeClr>
            </a:solidFill>
            <a:ln>
              <a:solidFill>
                <a:schemeClr val="bg1">
                  <a:alpha val="4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Switch Weapon!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871524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Speech – Synthesis</a:t>
            </a:r>
            <a:endParaRPr lang="pt-BR" dirty="0"/>
          </a:p>
        </p:txBody>
      </p:sp>
      <p:grpSp>
        <p:nvGrpSpPr>
          <p:cNvPr id="11" name="Group 10"/>
          <p:cNvGrpSpPr/>
          <p:nvPr/>
        </p:nvGrpSpPr>
        <p:grpSpPr>
          <a:xfrm>
            <a:off x="2251448" y="1178324"/>
            <a:ext cx="7689105" cy="4501352"/>
            <a:chOff x="714667" y="3034035"/>
            <a:chExt cx="4710810" cy="27578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4667" y="3788229"/>
              <a:ext cx="3315491" cy="2003606"/>
            </a:xfrm>
            <a:prstGeom prst="rect">
              <a:avLst/>
            </a:prstGeom>
          </p:spPr>
        </p:pic>
        <p:sp>
          <p:nvSpPr>
            <p:cNvPr id="10" name="Oval Callout 9"/>
            <p:cNvSpPr/>
            <p:nvPr/>
          </p:nvSpPr>
          <p:spPr>
            <a:xfrm>
              <a:off x="2634838" y="3034035"/>
              <a:ext cx="2790639" cy="1230055"/>
            </a:xfrm>
            <a:prstGeom prst="wedgeEllipseCallout">
              <a:avLst>
                <a:gd name="adj1" fmla="val -39429"/>
                <a:gd name="adj2" fmla="val 76912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3200" dirty="0"/>
                <a:t>Your Score is: Five Hundred and Sixty Five!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0882451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484" y="260648"/>
            <a:ext cx="8812944" cy="1143000"/>
          </a:xfrm>
        </p:spPr>
        <p:txBody>
          <a:bodyPr/>
          <a:lstStyle/>
          <a:p>
            <a:pPr lvl="0"/>
            <a:r>
              <a:rPr lang="en-US" dirty="0" smtClean="0"/>
              <a:t>Segmentation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607484" y="1604434"/>
            <a:ext cx="10970683" cy="456776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lvl="0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42" y="1583584"/>
            <a:ext cx="12054516" cy="415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99049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Object Tracking</a:t>
            </a:r>
            <a:endParaRPr lang="pt-B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064" y="2334602"/>
            <a:ext cx="5192017" cy="23907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02481" y="1749827"/>
            <a:ext cx="7184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 smtClean="0">
                <a:solidFill>
                  <a:schemeClr val="tx2"/>
                </a:solidFill>
                <a:cs typeface="Neo Sans Intel"/>
              </a:rPr>
              <a:t>2D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9149" y="2358312"/>
            <a:ext cx="3899284" cy="27832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447050" y="1812183"/>
            <a:ext cx="7184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 smtClean="0">
                <a:solidFill>
                  <a:schemeClr val="tx2"/>
                </a:solidFill>
                <a:cs typeface="Neo Sans Intel"/>
              </a:rPr>
              <a:t>3D</a:t>
            </a:r>
          </a:p>
        </p:txBody>
      </p:sp>
    </p:spTree>
    <p:extLst>
      <p:ext uri="{BB962C8B-B14F-4D97-AF65-F5344CB8AC3E}">
        <p14:creationId xmlns:p14="http://schemas.microsoft.com/office/powerpoint/2010/main" val="197735191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3D Scanning</a:t>
            </a:r>
            <a:endParaRPr lang="pt-BR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863" y="1279873"/>
            <a:ext cx="9716276" cy="441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10484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dirty="0"/>
              <a:t>Microsoft Passport e Windows Hello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38203" y="5885444"/>
            <a:ext cx="4171167" cy="80345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36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69241" y="289956"/>
            <a:ext cx="11655840" cy="1271492"/>
          </a:xfrm>
        </p:spPr>
        <p:txBody>
          <a:bodyPr>
            <a:normAutofit/>
          </a:bodyPr>
          <a:lstStyle/>
          <a:p>
            <a:r>
              <a:rPr lang="en-US" dirty="0">
                <a:latin typeface="Segoe UI" panose="020B0502040204020203" pitchFamily="34" charset="0"/>
              </a:rPr>
              <a:t>Going</a:t>
            </a:r>
            <a:r>
              <a:rPr lang="en-US">
                <a:latin typeface="Segoe UI" panose="020B0502040204020203" pitchFamily="34" charset="0"/>
              </a:rPr>
              <a:t> beyond </a:t>
            </a:r>
            <a:r>
              <a:rPr lang="en-US" smtClean="0">
                <a:latin typeface="Segoe UI" panose="020B0502040204020203" pitchFamily="34" charset="0"/>
              </a:rPr>
              <a:t>passwords</a:t>
            </a: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764270" y="1494568"/>
            <a:ext cx="10635577" cy="5248296"/>
          </a:xfrm>
        </p:spPr>
        <p:txBody>
          <a:bodyPr/>
          <a:lstStyle/>
          <a:p>
            <a:r>
              <a:rPr lang="en-US" b="1" dirty="0"/>
              <a:t>Problems</a:t>
            </a:r>
            <a:r>
              <a:rPr lang="en-US" b="1"/>
              <a:t>:</a:t>
            </a:r>
            <a:r>
              <a:rPr lang="en-US"/>
              <a:t> </a:t>
            </a:r>
            <a:endParaRPr lang="en-US" dirty="0"/>
          </a:p>
          <a:p>
            <a:pPr marL="549204" indent="-549204">
              <a:buFont typeface="Arial" panose="020B0604020202020204" pitchFamily="34" charset="0"/>
              <a:buChar char="•"/>
            </a:pPr>
            <a:r>
              <a:rPr lang="en-US"/>
              <a:t>Passwords are hard to remember</a:t>
            </a:r>
            <a:endParaRPr lang="en-US" dirty="0"/>
          </a:p>
          <a:p>
            <a:pPr marL="549204" indent="-549204">
              <a:buFont typeface="Arial" panose="020B0604020202020204" pitchFamily="34" charset="0"/>
              <a:buChar char="•"/>
            </a:pPr>
            <a:r>
              <a:rPr lang="en-US"/>
              <a:t>Passwords are re-used -&gt; server breach attacks</a:t>
            </a:r>
            <a:endParaRPr lang="en-US" dirty="0"/>
          </a:p>
          <a:p>
            <a:r>
              <a:rPr lang="en-US" b="1"/>
              <a:t>Microsoft passport </a:t>
            </a:r>
            <a:r>
              <a:rPr lang="en-US" b="1" smtClean="0"/>
              <a:t>solution:</a:t>
            </a:r>
            <a:endParaRPr lang="en-US" b="1" dirty="0"/>
          </a:p>
          <a:p>
            <a:pPr marL="549204" indent="-549204">
              <a:buFont typeface="Arial" panose="020B0604020202020204" pitchFamily="34" charset="0"/>
              <a:buChar char="•"/>
            </a:pPr>
            <a:r>
              <a:rPr lang="en-US" dirty="0"/>
              <a:t>User</a:t>
            </a:r>
            <a:r>
              <a:rPr lang="en-US"/>
              <a:t> has to remember only one PIN or can use </a:t>
            </a:r>
            <a:r>
              <a:rPr lang="en-US" smtClean="0"/>
              <a:t>Windows Hello</a:t>
            </a:r>
            <a:endParaRPr lang="en-US" dirty="0"/>
          </a:p>
          <a:p>
            <a:pPr marL="549204" indent="-549204">
              <a:buFont typeface="Arial" panose="020B0604020202020204" pitchFamily="34" charset="0"/>
              <a:buChar char="•"/>
            </a:pPr>
            <a:r>
              <a:rPr lang="en-US" dirty="0"/>
              <a:t>No</a:t>
            </a:r>
            <a:r>
              <a:rPr lang="en-US"/>
              <a:t> secret is stored on servers -&gt; Two factor authentication with asymmetric </a:t>
            </a:r>
            <a:r>
              <a:rPr lang="en-US" smtClean="0"/>
              <a:t>keys</a:t>
            </a:r>
            <a:endParaRPr lang="en-US" dirty="0"/>
          </a:p>
          <a:p>
            <a:pPr marL="560134" lvl="1" indent="-560134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5860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69241" y="289956"/>
            <a:ext cx="11655840" cy="1271492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Segoe UI" panose="020B0502040204020203" pitchFamily="34" charset="0"/>
                <a:cs typeface="Segoe UI" panose="020B0502040204020203" pitchFamily="34" charset="0"/>
              </a:rPr>
              <a:t>Windows 10 and Microsoft Passport Simple for Developer </a:t>
            </a: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764270" y="1494569"/>
            <a:ext cx="10635577" cy="3809441"/>
          </a:xfrm>
        </p:spPr>
        <p:txBody>
          <a:bodyPr/>
          <a:lstStyle/>
          <a:p>
            <a:pPr marL="560134" indent="-560134">
              <a:buFont typeface="Arial" panose="020B0604020202020204" pitchFamily="34" charset="0"/>
              <a:buChar char="•"/>
            </a:pPr>
            <a:r>
              <a:rPr lang="en-US" dirty="0" smtClean="0"/>
              <a:t>Reduces the cost associated with password compromise and reset</a:t>
            </a:r>
          </a:p>
          <a:p>
            <a:pPr marL="560134" indent="-560134">
              <a:buFont typeface="Arial" panose="020B0604020202020204" pitchFamily="34" charset="0"/>
              <a:buChar char="•"/>
            </a:pPr>
            <a:r>
              <a:rPr lang="en-US" dirty="0" smtClean="0"/>
              <a:t>Native API support for strong authentication via Universal Windows Platform</a:t>
            </a:r>
          </a:p>
          <a:p>
            <a:pPr marL="560134" indent="-560134">
              <a:buFont typeface="Arial" panose="020B0604020202020204" pitchFamily="34" charset="0"/>
              <a:buChar char="•"/>
            </a:pPr>
            <a:r>
              <a:rPr lang="en-US" dirty="0" smtClean="0"/>
              <a:t>JavaScript API support for browsers coming later this year.</a:t>
            </a:r>
          </a:p>
          <a:p>
            <a:pPr marL="560134" lvl="1" indent="-560134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7914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79514" y="182215"/>
            <a:ext cx="11524432" cy="10634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Kinect v2 - Sensor Components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" t="7662" r="2557"/>
          <a:stretch/>
        </p:blipFill>
        <p:spPr>
          <a:xfrm>
            <a:off x="1322079" y="1142999"/>
            <a:ext cx="9639301" cy="54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06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23392" y="476672"/>
            <a:ext cx="8812944" cy="69148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Segoe UI" panose="020B0502040204020203" pitchFamily="34" charset="0"/>
                <a:cs typeface="Segoe UI" panose="020B0502040204020203" pitchFamily="34" charset="0"/>
              </a:rPr>
              <a:t>Windows Hello: Sensor Support</a:t>
            </a:r>
            <a:r>
              <a:rPr lang="en-US" dirty="0" smtClean="0">
                <a:latin typeface="Segoe UI" panose="020B0502040204020203" pitchFamily="34" charset="0"/>
              </a:rPr>
              <a:t> </a:t>
            </a: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701640" y="1340285"/>
            <a:ext cx="10878643" cy="5184986"/>
          </a:xfrm>
        </p:spPr>
        <p:txBody>
          <a:bodyPr/>
          <a:lstStyle/>
          <a:p>
            <a:pPr marL="560134" indent="-560134">
              <a:buFont typeface="Arial" panose="020B0604020202020204" pitchFamily="34" charset="0"/>
              <a:buChar char="•"/>
            </a:pPr>
            <a:r>
              <a:rPr lang="en-US" dirty="0" smtClean="0"/>
              <a:t>Fingerprint</a:t>
            </a:r>
          </a:p>
          <a:p>
            <a:pPr marL="560134" lvl="1" indent="-560134"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All current </a:t>
            </a:r>
            <a:r>
              <a:rPr lang="en-US" dirty="0" smtClean="0">
                <a:latin typeface="Segoe UI" panose="020B0502040204020203" pitchFamily="34" charset="0"/>
                <a:cs typeface="Segoe UI" panose="020B0502040204020203" pitchFamily="34" charset="0"/>
              </a:rPr>
              <a:t>fingerprint 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capable devices </a:t>
            </a:r>
            <a:r>
              <a:rPr lang="en-US" dirty="0" smtClean="0">
                <a:latin typeface="Segoe UI" panose="020B0502040204020203" pitchFamily="34" charset="0"/>
                <a:cs typeface="Segoe UI" panose="020B0502040204020203" pitchFamily="34" charset="0"/>
              </a:rPr>
              <a:t>are 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supported</a:t>
            </a:r>
            <a:endParaRPr lang="en-US" dirty="0" smtClean="0"/>
          </a:p>
          <a:p>
            <a:pPr marL="560134" indent="-560134">
              <a:buFont typeface="Arial" panose="020B0604020202020204" pitchFamily="34" charset="0"/>
              <a:buChar char="•"/>
            </a:pPr>
            <a:r>
              <a:rPr lang="en-US" dirty="0" smtClean="0"/>
              <a:t>Face</a:t>
            </a:r>
          </a:p>
          <a:p>
            <a:pPr marL="560134" lvl="1" indent="-560134"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All current (f200) and future Intel® </a:t>
            </a:r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RealSense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™ are supported for Windows Hello face </a:t>
            </a:r>
            <a:r>
              <a:rPr lang="en-US" dirty="0" smtClean="0">
                <a:latin typeface="Segoe UI" panose="020B0502040204020203" pitchFamily="34" charset="0"/>
                <a:cs typeface="Segoe UI" panose="020B0502040204020203" pitchFamily="34" charset="0"/>
              </a:rPr>
              <a:t>authentication</a:t>
            </a:r>
          </a:p>
          <a:p>
            <a:pPr marL="560134" lvl="1" indent="-560134"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All devices that include an IR sensor that meets Microsoft sensor spec</a:t>
            </a:r>
            <a:endParaRPr lang="en-US" dirty="0" smtClean="0"/>
          </a:p>
          <a:p>
            <a:pPr marL="560134" indent="-560134">
              <a:buFont typeface="Arial" panose="020B0604020202020204" pitchFamily="34" charset="0"/>
              <a:buChar char="•"/>
            </a:pPr>
            <a:r>
              <a:rPr lang="en-US" dirty="0" smtClean="0"/>
              <a:t>Iris</a:t>
            </a:r>
          </a:p>
          <a:p>
            <a:pPr marL="560134" lvl="1" indent="-560134"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A selection of devices will be arriving to market within the next 12 </a:t>
            </a:r>
            <a:r>
              <a:rPr lang="en-US" dirty="0" smtClean="0">
                <a:latin typeface="Segoe UI" panose="020B0502040204020203" pitchFamily="34" charset="0"/>
                <a:cs typeface="Segoe UI" panose="020B0502040204020203" pitchFamily="34" charset="0"/>
              </a:rPr>
              <a:t>months</a:t>
            </a:r>
          </a:p>
          <a:p>
            <a:pPr marL="560134" lvl="1" indent="-560134"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More details on sensor requirements and support coming </a:t>
            </a:r>
            <a:r>
              <a:rPr lang="en-US" dirty="0" smtClean="0">
                <a:latin typeface="Segoe UI" panose="020B0502040204020203" pitchFamily="34" charset="0"/>
                <a:cs typeface="Segoe UI" panose="020B0502040204020203" pitchFamily="34" charset="0"/>
              </a:rPr>
              <a:t>soon</a:t>
            </a:r>
          </a:p>
          <a:p>
            <a:pPr marL="560134" lvl="1" indent="-560134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560134" lvl="1" indent="-560134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0008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Segoe UI" panose="020B0502040204020203" pitchFamily="34" charset="0"/>
                <a:cs typeface="Segoe UI" panose="020B0502040204020203" pitchFamily="34" charset="0"/>
              </a:rPr>
              <a:t>Windows Hello</a:t>
            </a: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764270" y="1494568"/>
            <a:ext cx="6975175" cy="3822457"/>
          </a:xfrm>
        </p:spPr>
        <p:txBody>
          <a:bodyPr/>
          <a:lstStyle/>
          <a:p>
            <a:pPr marL="560134" indent="-560134">
              <a:buFont typeface="Arial" panose="020B0604020202020204" pitchFamily="34" charset="0"/>
              <a:buChar char="•"/>
            </a:pPr>
            <a:r>
              <a:rPr lang="en-US" sz="1961" dirty="0"/>
              <a:t>Windows 10 </a:t>
            </a:r>
            <a:r>
              <a:rPr lang="en-US" sz="1961" dirty="0" smtClean="0"/>
              <a:t>support three type of biometric </a:t>
            </a:r>
            <a:r>
              <a:rPr lang="en-US" sz="1961" dirty="0" err="1" smtClean="0"/>
              <a:t>Auth</a:t>
            </a:r>
            <a:r>
              <a:rPr lang="en-US" sz="1961" dirty="0" smtClean="0"/>
              <a:t>:</a:t>
            </a:r>
            <a:endParaRPr lang="en-US" sz="1961" dirty="0"/>
          </a:p>
          <a:p>
            <a:pPr marL="1232295" lvl="4" indent="-560134">
              <a:buFont typeface="Arial" panose="020B0604020202020204" pitchFamily="34" charset="0"/>
              <a:buChar char="•"/>
            </a:pPr>
            <a:r>
              <a:rPr lang="en-US" dirty="0"/>
              <a:t>Fingerprint</a:t>
            </a:r>
          </a:p>
          <a:p>
            <a:pPr marL="1232295" lvl="4" indent="-560134">
              <a:buFont typeface="Arial" panose="020B0604020202020204" pitchFamily="34" charset="0"/>
              <a:buChar char="•"/>
            </a:pPr>
            <a:r>
              <a:rPr lang="en-US" dirty="0"/>
              <a:t>Face</a:t>
            </a:r>
          </a:p>
          <a:p>
            <a:pPr marL="1232295" lvl="4" indent="-560134">
              <a:buFont typeface="Arial" panose="020B0604020202020204" pitchFamily="34" charset="0"/>
              <a:buChar char="•"/>
            </a:pPr>
            <a:r>
              <a:rPr lang="en-US" dirty="0"/>
              <a:t>Iris</a:t>
            </a:r>
          </a:p>
          <a:p>
            <a:pPr marL="560134" indent="-560134">
              <a:buFont typeface="Arial" panose="020B0604020202020204" pitchFamily="34" charset="0"/>
              <a:buChar char="•"/>
            </a:pPr>
            <a:r>
              <a:rPr lang="en-US" sz="1961" dirty="0" smtClean="0"/>
              <a:t>All of three provide gesture and action recommended on the hardware supported</a:t>
            </a:r>
            <a:endParaRPr lang="en-US" sz="1961" dirty="0"/>
          </a:p>
          <a:p>
            <a:pPr marL="448193" indent="-448193">
              <a:buFont typeface="Arial" panose="020B0604020202020204" pitchFamily="34" charset="0"/>
              <a:buChar char="•"/>
            </a:pPr>
            <a:r>
              <a:rPr lang="en-US" sz="1961" dirty="0"/>
              <a:t>  </a:t>
            </a:r>
            <a:r>
              <a:rPr lang="en-US" sz="1961" dirty="0" smtClean="0"/>
              <a:t>Integrated with the Windows </a:t>
            </a:r>
            <a:r>
              <a:rPr lang="en-US" sz="1961" dirty="0"/>
              <a:t>Biometric Framework </a:t>
            </a:r>
          </a:p>
          <a:p>
            <a:pPr marL="448193" indent="-448193">
              <a:buFont typeface="Arial" panose="020B0604020202020204" pitchFamily="34" charset="0"/>
              <a:buChar char="•"/>
            </a:pPr>
            <a:r>
              <a:rPr lang="en-US" sz="1961" dirty="0"/>
              <a:t>  </a:t>
            </a:r>
            <a:r>
              <a:rPr lang="en-US" sz="1961" dirty="0" smtClean="0"/>
              <a:t>use the same </a:t>
            </a:r>
            <a:r>
              <a:rPr lang="en-US" sz="1961" dirty="0" err="1" smtClean="0"/>
              <a:t>scenary</a:t>
            </a:r>
            <a:r>
              <a:rPr lang="en-US" sz="1961" dirty="0" smtClean="0"/>
              <a:t> and experience</a:t>
            </a:r>
          </a:p>
          <a:p>
            <a:pPr marL="1290112" lvl="4" indent="-393726">
              <a:buFont typeface="Arial" panose="020B0604020202020204" pitchFamily="34" charset="0"/>
              <a:buChar char="•"/>
              <a:tabLst>
                <a:tab pos="896386" algn="l"/>
              </a:tabLst>
            </a:pPr>
            <a:r>
              <a:rPr lang="en-US" sz="1961" dirty="0" smtClean="0"/>
              <a:t>Share the same language for use and definition</a:t>
            </a:r>
          </a:p>
          <a:p>
            <a:pPr marL="560134" indent="-560134">
              <a:buFont typeface="Arial" panose="020B0604020202020204" pitchFamily="34" charset="0"/>
              <a:buChar char="•"/>
            </a:pPr>
            <a:endParaRPr lang="en-US" sz="1961" dirty="0"/>
          </a:p>
        </p:txBody>
      </p:sp>
      <p:pic>
        <p:nvPicPr>
          <p:cNvPr id="4" name="eyeStates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739" end="20833.0748"/>
                  <p14:fade out="250"/>
                  <p14:bmkLst>
                    <p14:bmk name="Bookmark 1" time="4965.3744"/>
                    <p14:bmk name="Bookmark 2" time="15443.1067"/>
                    <p14:bmk name="Bookmark 3" time="21263.5156"/>
                  </p14:bmkLst>
                </p14:media>
              </p:ext>
            </p:extLst>
          </p:nvPr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/>
        </p:blipFill>
        <p:spPr>
          <a:xfrm>
            <a:off x="8785275" y="2457873"/>
            <a:ext cx="1643445" cy="164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5001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392" y="82290"/>
            <a:ext cx="8812944" cy="819878"/>
          </a:xfrm>
        </p:spPr>
        <p:txBody>
          <a:bodyPr/>
          <a:lstStyle/>
          <a:p>
            <a:r>
              <a:rPr lang="en-US" dirty="0" smtClean="0">
                <a:latin typeface="Segoe UI" panose="020B0502040204020203" pitchFamily="34" charset="0"/>
                <a:cs typeface="Segoe UI" panose="020B0502040204020203" pitchFamily="34" charset="0"/>
              </a:rPr>
              <a:t>Microsoft Passport: Provisioning</a:t>
            </a: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20904" y="1262641"/>
          <a:ext cx="4506352" cy="45745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Content Placeholder 2"/>
          <p:cNvSpPr>
            <a:spLocks noGrp="1"/>
          </p:cNvSpPr>
          <p:nvPr>
            <p:ph type="body" sz="quarter" idx="4294967295"/>
          </p:nvPr>
        </p:nvSpPr>
        <p:spPr>
          <a:xfrm>
            <a:off x="3705534" y="3055490"/>
            <a:ext cx="8291931" cy="1507079"/>
          </a:xfrm>
          <a:prstGeom prst="rect">
            <a:avLst/>
          </a:prstGeom>
        </p:spPr>
        <p:txBody>
          <a:bodyPr/>
          <a:lstStyle/>
          <a:p>
            <a:r>
              <a:rPr lang="en-US" sz="1765" dirty="0"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en-US" sz="1765" dirty="0" err="1">
                <a:latin typeface="Consolas" panose="020B0609020204030204" pitchFamily="49" charset="0"/>
                <a:cs typeface="Consolas" panose="020B0609020204030204" pitchFamily="49" charset="0"/>
              </a:rPr>
              <a:t>KeyCredentialRetrievalResult</a:t>
            </a:r>
            <a:r>
              <a:rPr lang="en-US" sz="1765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765" dirty="0" err="1">
                <a:latin typeface="Consolas" panose="020B0609020204030204" pitchFamily="49" charset="0"/>
                <a:cs typeface="Consolas" panose="020B0609020204030204" pitchFamily="49" charset="0"/>
              </a:rPr>
              <a:t>kcResult</a:t>
            </a:r>
            <a:r>
              <a:rPr lang="en-US" sz="1765" dirty="0">
                <a:latin typeface="Consolas" panose="020B0609020204030204" pitchFamily="49" charset="0"/>
                <a:cs typeface="Consolas" panose="020B0609020204030204" pitchFamily="49" charset="0"/>
              </a:rPr>
              <a:t> = await </a:t>
            </a:r>
          </a:p>
          <a:p>
            <a:r>
              <a:rPr lang="en-US" sz="1765" dirty="0">
                <a:latin typeface="Consolas" panose="020B0609020204030204" pitchFamily="49" charset="0"/>
                <a:cs typeface="Consolas" panose="020B0609020204030204" pitchFamily="49" charset="0"/>
              </a:rPr>
              <a:t>		</a:t>
            </a:r>
            <a:r>
              <a:rPr lang="en-US" sz="1765" dirty="0" err="1">
                <a:latin typeface="Consolas" panose="020B0609020204030204" pitchFamily="49" charset="0"/>
                <a:cs typeface="Consolas" panose="020B0609020204030204" pitchFamily="49" charset="0"/>
              </a:rPr>
              <a:t>KeyCredentialManager.RequestCreateAsync</a:t>
            </a:r>
            <a:r>
              <a:rPr lang="en-US" sz="1765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765" dirty="0" err="1">
                <a:latin typeface="Consolas" panose="020B0609020204030204" pitchFamily="49" charset="0"/>
                <a:cs typeface="Consolas" panose="020B0609020204030204" pitchFamily="49" charset="0"/>
              </a:rPr>
              <a:t>accountID</a:t>
            </a:r>
            <a:r>
              <a:rPr lang="en-US" sz="1765" dirty="0"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765" dirty="0" err="1">
                <a:latin typeface="Consolas" panose="020B0609020204030204" pitchFamily="49" charset="0"/>
                <a:cs typeface="Consolas" panose="020B0609020204030204" pitchFamily="49" charset="0"/>
              </a:rPr>
              <a:t>KeyCredentialCreationOption.FailIfExists</a:t>
            </a:r>
            <a:r>
              <a:rPr lang="en-US" sz="1765" dirty="0">
                <a:latin typeface="Consolas" panose="020B0609020204030204" pitchFamily="49" charset="0"/>
                <a:cs typeface="Consolas" panose="020B0609020204030204" pitchFamily="49" charset="0"/>
              </a:rPr>
              <a:t>);            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705533" y="4923042"/>
            <a:ext cx="8291931" cy="425434"/>
          </a:xfrm>
          <a:prstGeom prst="rect">
            <a:avLst/>
          </a:prstGeom>
        </p:spPr>
        <p:txBody>
          <a:bodyPr vert="horz" wrap="square" lIns="143428" tIns="89642" rIns="143428" bIns="89642" rtlCol="0">
            <a:spAutoFit/>
          </a:bodyPr>
          <a:lstStyle>
            <a:lvl1pPr marL="342900" marR="0" indent="-3429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4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584200" marR="0" indent="-2413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8001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10287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2573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765" dirty="0" err="1">
                <a:latin typeface="Consolas" panose="020B0609020204030204" pitchFamily="49" charset="0"/>
                <a:cs typeface="Consolas" panose="020B0609020204030204" pitchFamily="49" charset="0"/>
              </a:rPr>
              <a:t>IBuffer</a:t>
            </a:r>
            <a:r>
              <a:rPr lang="en-US" sz="1765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765" dirty="0" err="1">
                <a:latin typeface="Consolas" panose="020B0609020204030204" pitchFamily="49" charset="0"/>
                <a:cs typeface="Consolas" panose="020B0609020204030204" pitchFamily="49" charset="0"/>
              </a:rPr>
              <a:t>userPublicKey</a:t>
            </a:r>
            <a:r>
              <a:rPr lang="en-US" sz="1765" dirty="0"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765" dirty="0" err="1">
                <a:latin typeface="Consolas" panose="020B0609020204030204" pitchFamily="49" charset="0"/>
                <a:cs typeface="Consolas" panose="020B0609020204030204" pitchFamily="49" charset="0"/>
              </a:rPr>
              <a:t>kcResult.Credential.RetrivePublicKey</a:t>
            </a:r>
            <a:r>
              <a:rPr lang="en-US" sz="1765" dirty="0">
                <a:latin typeface="Consolas" panose="020B0609020204030204" pitchFamily="49" charset="0"/>
                <a:cs typeface="Consolas" panose="020B0609020204030204" pitchFamily="49" charset="0"/>
              </a:rPr>
              <a:t>(); </a:t>
            </a:r>
          </a:p>
        </p:txBody>
      </p:sp>
    </p:spTree>
    <p:extLst>
      <p:ext uri="{BB962C8B-B14F-4D97-AF65-F5344CB8AC3E}">
        <p14:creationId xmlns:p14="http://schemas.microsoft.com/office/powerpoint/2010/main" val="345682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392" y="404664"/>
            <a:ext cx="8812944" cy="691480"/>
          </a:xfrm>
        </p:spPr>
        <p:txBody>
          <a:bodyPr/>
          <a:lstStyle/>
          <a:p>
            <a:r>
              <a:rPr lang="en-US" dirty="0" smtClean="0">
                <a:latin typeface="Segoe UI" panose="020B0502040204020203" pitchFamily="34" charset="0"/>
                <a:cs typeface="Segoe UI" panose="020B0502040204020203" pitchFamily="34" charset="0"/>
              </a:rPr>
              <a:t>Microsoft Passport: Usage</a:t>
            </a: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493346" y="1602047"/>
          <a:ext cx="4631527" cy="46110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Content Placeholder 2"/>
          <p:cNvSpPr>
            <a:spLocks noGrp="1"/>
          </p:cNvSpPr>
          <p:nvPr>
            <p:ph type="body" sz="quarter" idx="4294967295"/>
          </p:nvPr>
        </p:nvSpPr>
        <p:spPr>
          <a:xfrm>
            <a:off x="4867159" y="3578405"/>
            <a:ext cx="7024314" cy="710451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r>
              <a:rPr lang="en-US" sz="1765" dirty="0" err="1">
                <a:latin typeface="Consolas" panose="020B0609020204030204" pitchFamily="49" charset="0"/>
                <a:cs typeface="Consolas" panose="020B0609020204030204" pitchFamily="49" charset="0"/>
              </a:rPr>
              <a:t>KeyCredentialOperationResult</a:t>
            </a:r>
            <a:r>
              <a:rPr lang="en-US" sz="1765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765" dirty="0" err="1">
                <a:latin typeface="Consolas" panose="020B0609020204030204" pitchFamily="49" charset="0"/>
                <a:cs typeface="Consolas" panose="020B0609020204030204" pitchFamily="49" charset="0"/>
              </a:rPr>
              <a:t>kcOpResult</a:t>
            </a:r>
            <a:r>
              <a:rPr lang="en-US" sz="1765" dirty="0">
                <a:latin typeface="Consolas" panose="020B0609020204030204" pitchFamily="49" charset="0"/>
                <a:cs typeface="Consolas" panose="020B0609020204030204" pitchFamily="49" charset="0"/>
              </a:rPr>
              <a:t> = await                                                                                          </a:t>
            </a:r>
            <a:r>
              <a:rPr lang="en-US" sz="1765" dirty="0" err="1">
                <a:latin typeface="Consolas" panose="020B0609020204030204" pitchFamily="49" charset="0"/>
                <a:cs typeface="Consolas" panose="020B0609020204030204" pitchFamily="49" charset="0"/>
              </a:rPr>
              <a:t>kcResult.Credential.RequestSignAsync</a:t>
            </a:r>
            <a:r>
              <a:rPr lang="en-US" sz="1765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765" dirty="0" err="1">
                <a:latin typeface="Consolas" panose="020B0609020204030204" pitchFamily="49" charset="0"/>
                <a:cs typeface="Consolas" panose="020B0609020204030204" pitchFamily="49" charset="0"/>
              </a:rPr>
              <a:t>serverChallenge</a:t>
            </a:r>
            <a:r>
              <a:rPr lang="en-US" sz="1765" dirty="0">
                <a:latin typeface="Consolas" panose="020B0609020204030204" pitchFamily="49" charset="0"/>
                <a:cs typeface="Consolas" panose="020B0609020204030204" pitchFamily="49" charset="0"/>
              </a:rPr>
              <a:t>); 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826065" y="1785555"/>
            <a:ext cx="6872590" cy="669832"/>
          </a:xfrm>
          <a:prstGeom prst="rect">
            <a:avLst/>
          </a:prstGeom>
        </p:spPr>
        <p:txBody>
          <a:bodyPr vert="horz" wrap="square" lIns="143428" tIns="89642" rIns="143428" bIns="89642" rtlCol="0">
            <a:spAutoFit/>
          </a:bodyPr>
          <a:lstStyle>
            <a:lvl1pPr marL="342900" marR="0" indent="-3429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4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584200" marR="0" indent="-2413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8001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10287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2573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765" dirty="0" err="1">
                <a:latin typeface="Consolas" panose="020B0609020204030204" pitchFamily="49" charset="0"/>
                <a:cs typeface="Consolas" panose="020B0609020204030204" pitchFamily="49" charset="0"/>
              </a:rPr>
              <a:t>KeyCredentialRetrievalResult</a:t>
            </a:r>
            <a:r>
              <a:rPr lang="en-US" sz="1765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765" dirty="0" err="1">
                <a:latin typeface="Consolas" panose="020B0609020204030204" pitchFamily="49" charset="0"/>
                <a:cs typeface="Consolas" panose="020B0609020204030204" pitchFamily="49" charset="0"/>
              </a:rPr>
              <a:t>kcResult</a:t>
            </a:r>
            <a:r>
              <a:rPr lang="en-US" sz="1765" dirty="0">
                <a:latin typeface="Consolas" panose="020B0609020204030204" pitchFamily="49" charset="0"/>
                <a:cs typeface="Consolas" panose="020B0609020204030204" pitchFamily="49" charset="0"/>
              </a:rPr>
              <a:t> = await</a:t>
            </a:r>
            <a:br>
              <a:rPr lang="en-US" sz="1765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1765" dirty="0"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en-US" sz="1765" dirty="0" err="1">
                <a:latin typeface="Consolas" panose="020B0609020204030204" pitchFamily="49" charset="0"/>
                <a:cs typeface="Consolas" panose="020B0609020204030204" pitchFamily="49" charset="0"/>
              </a:rPr>
              <a:t>KeyCredentialManager.OpenAsync</a:t>
            </a:r>
            <a:r>
              <a:rPr lang="en-US" sz="1765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765" dirty="0" err="1">
                <a:latin typeface="Consolas" panose="020B0609020204030204" pitchFamily="49" charset="0"/>
                <a:cs typeface="Consolas" panose="020B0609020204030204" pitchFamily="49" charset="0"/>
              </a:rPr>
              <a:t>accountID</a:t>
            </a:r>
            <a:r>
              <a:rPr lang="en-US" sz="1765" dirty="0"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</p:txBody>
      </p:sp>
    </p:spTree>
    <p:extLst>
      <p:ext uri="{BB962C8B-B14F-4D97-AF65-F5344CB8AC3E}">
        <p14:creationId xmlns:p14="http://schemas.microsoft.com/office/powerpoint/2010/main" val="162179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400" y="404664"/>
            <a:ext cx="8812944" cy="763488"/>
          </a:xfrm>
        </p:spPr>
        <p:txBody>
          <a:bodyPr/>
          <a:lstStyle/>
          <a:p>
            <a:r>
              <a:rPr lang="en-US" dirty="0" smtClean="0">
                <a:latin typeface="Segoe UI" panose="020B0502040204020203" pitchFamily="34" charset="0"/>
                <a:cs typeface="Segoe UI" panose="020B0502040204020203" pitchFamily="34" charset="0"/>
              </a:rPr>
              <a:t>Microsoft Passport: Deletion</a:t>
            </a: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838946" y="1825852"/>
          <a:ext cx="3015992" cy="43507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Content Placeholder 2"/>
          <p:cNvSpPr>
            <a:spLocks noGrp="1"/>
          </p:cNvSpPr>
          <p:nvPr>
            <p:ph type="body" sz="quarter" idx="4294967295"/>
          </p:nvPr>
        </p:nvSpPr>
        <p:spPr>
          <a:xfrm>
            <a:off x="4441870" y="2233767"/>
            <a:ext cx="6872590" cy="710451"/>
          </a:xfrm>
          <a:prstGeom prst="rect">
            <a:avLst/>
          </a:prstGeom>
        </p:spPr>
        <p:txBody>
          <a:bodyPr/>
          <a:lstStyle/>
          <a:p>
            <a:r>
              <a:rPr lang="en-US" sz="1765" dirty="0" err="1">
                <a:latin typeface="Consolas" panose="020B0609020204030204" pitchFamily="49" charset="0"/>
                <a:cs typeface="Consolas" panose="020B0609020204030204" pitchFamily="49" charset="0"/>
              </a:rPr>
              <a:t>KeyCredentialRetrievalResult</a:t>
            </a:r>
            <a:r>
              <a:rPr lang="en-US" sz="1765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765" dirty="0" err="1">
                <a:latin typeface="Consolas" panose="020B0609020204030204" pitchFamily="49" charset="0"/>
                <a:cs typeface="Consolas" panose="020B0609020204030204" pitchFamily="49" charset="0"/>
              </a:rPr>
              <a:t>kcResult</a:t>
            </a:r>
            <a:r>
              <a:rPr lang="en-US" sz="1765" dirty="0">
                <a:latin typeface="Consolas" panose="020B0609020204030204" pitchFamily="49" charset="0"/>
                <a:cs typeface="Consolas" panose="020B0609020204030204" pitchFamily="49" charset="0"/>
              </a:rPr>
              <a:t> = await</a:t>
            </a:r>
            <a:br>
              <a:rPr lang="en-US" sz="1765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1765" dirty="0"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en-US" sz="1765" dirty="0" err="1">
                <a:latin typeface="Consolas" panose="020B0609020204030204" pitchFamily="49" charset="0"/>
                <a:cs typeface="Consolas" panose="020B0609020204030204" pitchFamily="49" charset="0"/>
              </a:rPr>
              <a:t>KeyCredentialManager.OpenAsync</a:t>
            </a:r>
            <a:r>
              <a:rPr lang="en-US" sz="1765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765" dirty="0" err="1">
                <a:latin typeface="Consolas" panose="020B0609020204030204" pitchFamily="49" charset="0"/>
                <a:cs typeface="Consolas" panose="020B0609020204030204" pitchFamily="49" charset="0"/>
              </a:rPr>
              <a:t>accountID</a:t>
            </a:r>
            <a:r>
              <a:rPr lang="en-US" sz="1765" dirty="0"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441870" y="3735156"/>
            <a:ext cx="6872590" cy="425434"/>
          </a:xfrm>
          <a:prstGeom prst="rect">
            <a:avLst/>
          </a:prstGeom>
        </p:spPr>
        <p:txBody>
          <a:bodyPr vert="horz" wrap="square" lIns="143428" tIns="89642" rIns="143428" bIns="89642" rtlCol="0">
            <a:spAutoFit/>
          </a:bodyPr>
          <a:lstStyle>
            <a:lvl1pPr marL="342900" marR="0" indent="-3429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4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584200" marR="0" indent="-2413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8001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10287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2573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765" dirty="0" err="1">
                <a:latin typeface="Consolas" panose="020B0609020204030204" pitchFamily="49" charset="0"/>
                <a:cs typeface="Consolas" panose="020B0609020204030204" pitchFamily="49" charset="0"/>
              </a:rPr>
              <a:t>KeyCredentialManager.DeleteAsync</a:t>
            </a:r>
            <a:r>
              <a:rPr lang="en-US" sz="1765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765" dirty="0" err="1">
                <a:latin typeface="Consolas" panose="020B0609020204030204" pitchFamily="49" charset="0"/>
                <a:cs typeface="Consolas" panose="020B0609020204030204" pitchFamily="49" charset="0"/>
              </a:rPr>
              <a:t>accountID</a:t>
            </a:r>
            <a:r>
              <a:rPr lang="en-US" sz="1765" dirty="0"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</p:txBody>
      </p:sp>
    </p:spTree>
    <p:extLst>
      <p:ext uri="{BB962C8B-B14F-4D97-AF65-F5344CB8AC3E}">
        <p14:creationId xmlns:p14="http://schemas.microsoft.com/office/powerpoint/2010/main" val="55117292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DEMO </a:t>
            </a:r>
            <a:r>
              <a:rPr lang="en-US" dirty="0" err="1" smtClean="0"/>
              <a:t>SharpSenses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50729" y="6025019"/>
            <a:ext cx="4246323" cy="66388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17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51384" y="332656"/>
            <a:ext cx="8812944" cy="691480"/>
          </a:xfrm>
        </p:spPr>
        <p:txBody>
          <a:bodyPr/>
          <a:lstStyle/>
          <a:p>
            <a:r>
              <a:rPr lang="en-US" dirty="0" smtClean="0"/>
              <a:t>Reference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tx2"/>
                </a:solidFill>
              </a:rPr>
              <a:t>Build Session</a:t>
            </a:r>
          </a:p>
          <a:p>
            <a:r>
              <a:rPr lang="en-US" sz="2400" dirty="0"/>
              <a:t>Microsoft Passport and Windows Hello: Moving Beyond Passwords and Credential Theft</a:t>
            </a:r>
          </a:p>
          <a:p>
            <a:r>
              <a:rPr lang="en-US" sz="1800" dirty="0">
                <a:solidFill>
                  <a:schemeClr val="accent1"/>
                </a:solidFill>
              </a:rPr>
              <a:t>https://channel9.msdn.com/events/Build/2015/2-639</a:t>
            </a:r>
          </a:p>
          <a:p>
            <a:r>
              <a:rPr lang="en-US" sz="2400" dirty="0" smtClean="0">
                <a:solidFill>
                  <a:schemeClr val="tx2"/>
                </a:solidFill>
              </a:rPr>
              <a:t>API</a:t>
            </a:r>
          </a:p>
          <a:p>
            <a:r>
              <a:rPr lang="en-US" sz="2400" dirty="0" err="1"/>
              <a:t>Windows.Security.Credentials</a:t>
            </a:r>
            <a:r>
              <a:rPr lang="en-US" sz="2400" dirty="0"/>
              <a:t> </a:t>
            </a:r>
            <a:r>
              <a:rPr lang="en-US" sz="2400" dirty="0" smtClean="0"/>
              <a:t>namespace</a:t>
            </a:r>
          </a:p>
          <a:p>
            <a:r>
              <a:rPr lang="en-US" sz="1800" dirty="0" smtClean="0">
                <a:solidFill>
                  <a:schemeClr val="accent1"/>
                </a:solidFill>
                <a:hlinkClick r:id="rId2"/>
              </a:rPr>
              <a:t>Https</a:t>
            </a:r>
            <a:r>
              <a:rPr lang="en-US" sz="1800" dirty="0">
                <a:solidFill>
                  <a:schemeClr val="accent1"/>
                </a:solidFill>
                <a:hlinkClick r:id="rId2"/>
              </a:rPr>
              <a:t>://</a:t>
            </a:r>
            <a:r>
              <a:rPr lang="en-US" sz="1800" dirty="0" smtClean="0">
                <a:solidFill>
                  <a:schemeClr val="accent1"/>
                </a:solidFill>
                <a:hlinkClick r:id="rId2"/>
              </a:rPr>
              <a:t>msdn.microsoft.com/en-us/library/windows/apps/windows.security.credentials.aspx</a:t>
            </a:r>
            <a:endParaRPr lang="en-US" sz="1800" dirty="0" smtClean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1729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sz="7200" dirty="0" smtClean="0"/>
              <a:t>Q&amp;A</a:t>
            </a:r>
            <a:endParaRPr lang="en-US" sz="72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00833" y="5962389"/>
            <a:ext cx="4384109" cy="76408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04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Thank</a:t>
            </a:r>
            <a:r>
              <a:rPr lang="pt-BR" baseline="0" dirty="0" smtClean="0"/>
              <a:t> you!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1"/>
            <a:endParaRPr lang="en-US" dirty="0" smtClean="0"/>
          </a:p>
          <a:p>
            <a:endParaRPr lang="pt-BR" dirty="0"/>
          </a:p>
        </p:txBody>
      </p:sp>
      <p:sp>
        <p:nvSpPr>
          <p:cNvPr id="4" name="Rectangle 3"/>
          <p:cNvSpPr/>
          <p:nvPr/>
        </p:nvSpPr>
        <p:spPr>
          <a:xfrm>
            <a:off x="300625" y="5724395"/>
            <a:ext cx="5223353" cy="9394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93474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5" t="29828" r="20537" b="29828"/>
          <a:stretch/>
        </p:blipFill>
        <p:spPr>
          <a:xfrm>
            <a:off x="47328" y="1432612"/>
            <a:ext cx="6768752" cy="26444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53050" y="2444981"/>
            <a:ext cx="6838950" cy="4413019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79514" y="182215"/>
            <a:ext cx="11524432" cy="10634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Kinect v2 - Sensor Components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6265518" y="2505794"/>
            <a:ext cx="91440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215088" y="2336517"/>
            <a:ext cx="147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Power Light</a:t>
            </a:r>
            <a:endParaRPr lang="en-US" sz="1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4009" y="5130686"/>
            <a:ext cx="147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RGB Camera</a:t>
            </a:r>
            <a:endParaRPr lang="en-US" sz="1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cxnSp>
        <p:nvCxnSpPr>
          <p:cNvPr id="8" name="Straight Arrow Connector 7"/>
          <p:cNvCxnSpPr>
            <a:stCxn id="7" idx="0"/>
          </p:cNvCxnSpPr>
          <p:nvPr/>
        </p:nvCxnSpPr>
        <p:spPr>
          <a:xfrm flipV="1">
            <a:off x="830609" y="2810594"/>
            <a:ext cx="0" cy="232009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564790" y="4190717"/>
            <a:ext cx="147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IR Emitters</a:t>
            </a:r>
            <a:endParaRPr lang="en-US" sz="1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3216186" y="2505794"/>
            <a:ext cx="0" cy="168492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326568" y="2401922"/>
            <a:ext cx="147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IR Emitters</a:t>
            </a:r>
            <a:endParaRPr lang="en-US" sz="1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9912424" y="2806187"/>
            <a:ext cx="18976" cy="151994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14" idx="2"/>
          </p:cNvCxnSpPr>
          <p:nvPr/>
        </p:nvCxnSpPr>
        <p:spPr>
          <a:xfrm flipH="1">
            <a:off x="2065841" y="1380717"/>
            <a:ext cx="0" cy="118462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357996" y="1042163"/>
            <a:ext cx="147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Depth Sensor</a:t>
            </a:r>
            <a:endParaRPr lang="en-US" sz="1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8694321" y="1905456"/>
            <a:ext cx="42962" cy="274603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994650" y="1580479"/>
            <a:ext cx="147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Depth Sensor</a:t>
            </a:r>
            <a:endParaRPr lang="en-US" sz="1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cxnSp>
        <p:nvCxnSpPr>
          <p:cNvPr id="17" name="Straight Arrow Connector 16"/>
          <p:cNvCxnSpPr>
            <a:stCxn id="18" idx="0"/>
          </p:cNvCxnSpPr>
          <p:nvPr/>
        </p:nvCxnSpPr>
        <p:spPr>
          <a:xfrm flipH="1" flipV="1">
            <a:off x="2180356" y="3513610"/>
            <a:ext cx="1050016" cy="267318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346257" y="6186790"/>
            <a:ext cx="1768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Microphone Array</a:t>
            </a:r>
            <a:endParaRPr lang="en-US" sz="1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cxnSp>
        <p:nvCxnSpPr>
          <p:cNvPr id="19" name="Straight Arrow Connector 18"/>
          <p:cNvCxnSpPr>
            <a:stCxn id="18" idx="0"/>
          </p:cNvCxnSpPr>
          <p:nvPr/>
        </p:nvCxnSpPr>
        <p:spPr>
          <a:xfrm flipH="1" flipV="1">
            <a:off x="978124" y="3547194"/>
            <a:ext cx="2252248" cy="263959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8" idx="0"/>
          </p:cNvCxnSpPr>
          <p:nvPr/>
        </p:nvCxnSpPr>
        <p:spPr>
          <a:xfrm flipV="1">
            <a:off x="3230372" y="3547194"/>
            <a:ext cx="2434454" cy="263959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8" idx="0"/>
          </p:cNvCxnSpPr>
          <p:nvPr/>
        </p:nvCxnSpPr>
        <p:spPr>
          <a:xfrm flipV="1">
            <a:off x="3230372" y="3513608"/>
            <a:ext cx="1123334" cy="267318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753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79514" y="182215"/>
            <a:ext cx="11524432" cy="10634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Kinect </a:t>
            </a: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v2 - Hardware requirements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7746" y="1592543"/>
            <a:ext cx="11506200" cy="26284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Physical </a:t>
            </a:r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dual-core 3.1 GHz (2 logical cores per physical) or </a:t>
            </a:r>
            <a:r>
              <a:rPr lang="en-US" sz="2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faster</a:t>
            </a:r>
            <a:endParaRPr lang="en-US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USB 3.0 port dedicated to the Kinect for Windows v2 </a:t>
            </a:r>
            <a:r>
              <a:rPr lang="en-US" sz="2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sensor</a:t>
            </a:r>
            <a:endParaRPr lang="en-US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2 GB of </a:t>
            </a:r>
            <a:r>
              <a:rPr lang="en-US" sz="2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RAM</a:t>
            </a:r>
            <a:endParaRPr lang="en-US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Graphics card that supports DirectX </a:t>
            </a:r>
            <a:r>
              <a:rPr lang="en-US" sz="2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11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Windows </a:t>
            </a:r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or Windows Embedded 8 or </a:t>
            </a:r>
            <a:r>
              <a:rPr lang="en-US" sz="2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8.1, 10</a:t>
            </a:r>
            <a:endParaRPr lang="en-US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endParaRPr lang="it-IT" sz="28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7746" y="5319353"/>
            <a:ext cx="620663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Kinect Configuration Verifier </a:t>
            </a:r>
            <a:r>
              <a:rPr lang="en-US" sz="2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tool</a:t>
            </a:r>
          </a:p>
          <a:p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http://go.microsoft.com/fwlink/?LinkID=513889</a:t>
            </a:r>
          </a:p>
          <a:p>
            <a:endParaRPr lang="en-US" sz="24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70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ch Computer 16x9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15_4109default" id="{E728D685-11FC-4812-BA85-57AC6F9C9F40}" vid="{BC4E008B-95FF-4815-904E-143A8EDFC1D4}"/>
    </a:ext>
  </a:extLst>
</a:theme>
</file>

<file path=ppt/theme/theme2.xml><?xml version="1.0" encoding="utf-8"?>
<a:theme xmlns:a="http://schemas.openxmlformats.org/drawingml/2006/main" name="Office Theme">
  <a:themeElements>
    <a:clrScheme name="TechComputer">
      <a:dk1>
        <a:srgbClr val="000000"/>
      </a:dk1>
      <a:lt1>
        <a:sysClr val="window" lastClr="FFFFFF"/>
      </a:lt1>
      <a:dk2>
        <a:srgbClr val="4D4D4D"/>
      </a:dk2>
      <a:lt2>
        <a:srgbClr val="DDDDDD"/>
      </a:lt2>
      <a:accent1>
        <a:srgbClr val="92D050"/>
      </a:accent1>
      <a:accent2>
        <a:srgbClr val="F7C331"/>
      </a:accent2>
      <a:accent3>
        <a:srgbClr val="47B8C7"/>
      </a:accent3>
      <a:accent4>
        <a:srgbClr val="B074BA"/>
      </a:accent4>
      <a:accent5>
        <a:srgbClr val="F34D47"/>
      </a:accent5>
      <a:accent6>
        <a:srgbClr val="FA8F30"/>
      </a:accent6>
      <a:hlink>
        <a:srgbClr val="47B8C7"/>
      </a:hlink>
      <a:folHlink>
        <a:srgbClr val="969696"/>
      </a:folHlink>
    </a:clrScheme>
    <a:fontScheme name="Consolas-Candara">
      <a:majorFont>
        <a:latin typeface="Consolas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TechComputer">
      <a:dk1>
        <a:srgbClr val="000000"/>
      </a:dk1>
      <a:lt1>
        <a:sysClr val="window" lastClr="FFFFFF"/>
      </a:lt1>
      <a:dk2>
        <a:srgbClr val="4D4D4D"/>
      </a:dk2>
      <a:lt2>
        <a:srgbClr val="DDDDDD"/>
      </a:lt2>
      <a:accent1>
        <a:srgbClr val="92D050"/>
      </a:accent1>
      <a:accent2>
        <a:srgbClr val="F7C331"/>
      </a:accent2>
      <a:accent3>
        <a:srgbClr val="47B8C7"/>
      </a:accent3>
      <a:accent4>
        <a:srgbClr val="B074BA"/>
      </a:accent4>
      <a:accent5>
        <a:srgbClr val="F34D47"/>
      </a:accent5>
      <a:accent6>
        <a:srgbClr val="FA8F30"/>
      </a:accent6>
      <a:hlink>
        <a:srgbClr val="47B8C7"/>
      </a:hlink>
      <a:folHlink>
        <a:srgbClr val="969696"/>
      </a:folHlink>
    </a:clrScheme>
    <a:fontScheme name="Consolas-Candara">
      <a:majorFont>
        <a:latin typeface="Consolas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746CFF6F-D9AA-4BC0-911A-0A135677191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Business technology circuit board design presentation (widescreen)</Template>
  <TotalTime>0</TotalTime>
  <Words>2989</Words>
  <Application>Microsoft Office PowerPoint</Application>
  <PresentationFormat>Widescreen</PresentationFormat>
  <Paragraphs>667</Paragraphs>
  <Slides>78</Slides>
  <Notes>24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91" baseType="lpstr">
      <vt:lpstr>Arial</vt:lpstr>
      <vt:lpstr>Calibri</vt:lpstr>
      <vt:lpstr>Calibri Light</vt:lpstr>
      <vt:lpstr>Candara</vt:lpstr>
      <vt:lpstr>Consolas</vt:lpstr>
      <vt:lpstr>ＭＳ Ｐゴシック</vt:lpstr>
      <vt:lpstr>Neo Sans Intel</vt:lpstr>
      <vt:lpstr>Segoe UI</vt:lpstr>
      <vt:lpstr>Segoe UI Light</vt:lpstr>
      <vt:lpstr>Times New Roman</vt:lpstr>
      <vt:lpstr>wf_segoe-ui_normal</vt:lpstr>
      <vt:lpstr>Wingdings</vt:lpstr>
      <vt:lpstr>Tech Computer 16x9</vt:lpstr>
      <vt:lpstr>NUI e Biometrics in Windows 10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Intel Realsense Camera &amp; SDK</vt:lpstr>
      <vt:lpstr>PowerPoint Presentation</vt:lpstr>
      <vt:lpstr>Intel® RealSense™ 3D Camera F200 </vt:lpstr>
      <vt:lpstr>F200 Camera Specs</vt:lpstr>
      <vt:lpstr>Where to find the Intel® RealSense™ technology? </vt:lpstr>
      <vt:lpstr>Intel® RealSense™ 3D Cameras</vt:lpstr>
      <vt:lpstr>PowerPoint Presentation</vt:lpstr>
      <vt:lpstr>PowerPoint Presentation</vt:lpstr>
      <vt:lpstr>Hands - Tracking and Joints</vt:lpstr>
      <vt:lpstr>Hands – Gestures and Poses</vt:lpstr>
      <vt:lpstr>Face – Tracking</vt:lpstr>
      <vt:lpstr>Face – Landmarks</vt:lpstr>
      <vt:lpstr>Face – Pose</vt:lpstr>
      <vt:lpstr>Face – Expressions</vt:lpstr>
      <vt:lpstr>Face – Emotions (Experimental)</vt:lpstr>
      <vt:lpstr>Speech – Recognition</vt:lpstr>
      <vt:lpstr>Speech – Synthesis</vt:lpstr>
      <vt:lpstr>Segmentation</vt:lpstr>
      <vt:lpstr>Object Tracking</vt:lpstr>
      <vt:lpstr>3D Scanning</vt:lpstr>
      <vt:lpstr>Microsoft Passport e Windows Hello</vt:lpstr>
      <vt:lpstr>Going beyond passwords</vt:lpstr>
      <vt:lpstr>Windows 10 and Microsoft Passport Simple for Developer </vt:lpstr>
      <vt:lpstr>Windows Hello: Sensor Support </vt:lpstr>
      <vt:lpstr>Windows Hello</vt:lpstr>
      <vt:lpstr>Microsoft Passport: Provisioning</vt:lpstr>
      <vt:lpstr>Microsoft Passport: Usage</vt:lpstr>
      <vt:lpstr>Microsoft Passport: Deletion</vt:lpstr>
      <vt:lpstr>DEMO SharpSenses</vt:lpstr>
      <vt:lpstr>Reference</vt:lpstr>
      <vt:lpstr>Q&amp;A</vt:lpstr>
      <vt:lpstr>Thank you!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NUI e Biometrics in Windows 10</dc:title>
  <dc:creator/>
  <cp:keywords/>
  <cp:lastModifiedBy/>
  <cp:revision>1</cp:revision>
  <dcterms:created xsi:type="dcterms:W3CDTF">2015-08-26T14:13:01Z</dcterms:created>
  <dcterms:modified xsi:type="dcterms:W3CDTF">2015-10-12T08:41:14Z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TC029010269991</vt:lpwstr>
  </property>
</Properties>
</file>